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6"/>
  </p:notesMasterIdLst>
  <p:sldIdLst>
    <p:sldId id="257" r:id="rId2"/>
    <p:sldId id="289" r:id="rId3"/>
    <p:sldId id="431" r:id="rId4"/>
    <p:sldId id="430" r:id="rId5"/>
    <p:sldId id="429" r:id="rId6"/>
    <p:sldId id="365" r:id="rId7"/>
    <p:sldId id="269" r:id="rId8"/>
    <p:sldId id="268" r:id="rId9"/>
    <p:sldId id="292" r:id="rId10"/>
    <p:sldId id="366" r:id="rId11"/>
    <p:sldId id="367" r:id="rId12"/>
    <p:sldId id="368" r:id="rId13"/>
    <p:sldId id="293" r:id="rId14"/>
    <p:sldId id="369" r:id="rId15"/>
    <p:sldId id="406" r:id="rId16"/>
    <p:sldId id="370" r:id="rId17"/>
    <p:sldId id="371" r:id="rId18"/>
    <p:sldId id="401" r:id="rId19"/>
    <p:sldId id="295" r:id="rId20"/>
    <p:sldId id="403" r:id="rId21"/>
    <p:sldId id="372" r:id="rId22"/>
    <p:sldId id="296" r:id="rId23"/>
    <p:sldId id="428" r:id="rId24"/>
    <p:sldId id="433" r:id="rId25"/>
    <p:sldId id="407" r:id="rId26"/>
    <p:sldId id="373" r:id="rId27"/>
    <p:sldId id="374" r:id="rId28"/>
    <p:sldId id="375" r:id="rId29"/>
    <p:sldId id="376" r:id="rId30"/>
    <p:sldId id="377" r:id="rId31"/>
    <p:sldId id="378" r:id="rId32"/>
    <p:sldId id="379" r:id="rId33"/>
    <p:sldId id="380" r:id="rId34"/>
    <p:sldId id="381" r:id="rId35"/>
    <p:sldId id="382" r:id="rId36"/>
    <p:sldId id="383" r:id="rId37"/>
    <p:sldId id="384" r:id="rId38"/>
    <p:sldId id="385" r:id="rId39"/>
    <p:sldId id="386" r:id="rId40"/>
    <p:sldId id="387" r:id="rId41"/>
    <p:sldId id="388" r:id="rId42"/>
    <p:sldId id="389" r:id="rId43"/>
    <p:sldId id="390" r:id="rId44"/>
    <p:sldId id="299" r:id="rId45"/>
    <p:sldId id="391" r:id="rId46"/>
    <p:sldId id="392" r:id="rId47"/>
    <p:sldId id="291" r:id="rId48"/>
    <p:sldId id="290" r:id="rId49"/>
    <p:sldId id="297" r:id="rId50"/>
    <p:sldId id="301" r:id="rId51"/>
    <p:sldId id="298" r:id="rId52"/>
    <p:sldId id="302" r:id="rId53"/>
    <p:sldId id="303" r:id="rId54"/>
    <p:sldId id="394" r:id="rId55"/>
    <p:sldId id="432" r:id="rId56"/>
    <p:sldId id="393" r:id="rId57"/>
    <p:sldId id="404" r:id="rId58"/>
    <p:sldId id="405" r:id="rId59"/>
    <p:sldId id="408" r:id="rId60"/>
    <p:sldId id="410" r:id="rId61"/>
    <p:sldId id="411" r:id="rId62"/>
    <p:sldId id="412" r:id="rId63"/>
    <p:sldId id="273" r:id="rId64"/>
    <p:sldId id="398" r:id="rId65"/>
    <p:sldId id="270" r:id="rId66"/>
    <p:sldId id="426" r:id="rId67"/>
    <p:sldId id="427" r:id="rId68"/>
    <p:sldId id="425" r:id="rId69"/>
    <p:sldId id="341" r:id="rId70"/>
    <p:sldId id="413" r:id="rId71"/>
    <p:sldId id="416" r:id="rId72"/>
    <p:sldId id="414" r:id="rId73"/>
    <p:sldId id="415" r:id="rId74"/>
    <p:sldId id="402" r:id="rId75"/>
  </p:sldIdLst>
  <p:sldSz cx="12192000" cy="6858000"/>
  <p:notesSz cx="6858000" cy="9144000"/>
  <p:defaultTextStyle>
    <a:defPPr>
      <a:defRPr lang="th-TH"/>
    </a:defPPr>
    <a:lvl1pPr marL="0" algn="l" defTabSz="914400" rtl="0" eaLnBrk="1" latinLnBrk="0" hangingPunct="1">
      <a:defRPr sz="2800" kern="1200">
        <a:solidFill>
          <a:schemeClr val="tx1"/>
        </a:solidFill>
        <a:latin typeface="+mn-lt"/>
        <a:ea typeface="+mn-ea"/>
        <a:cs typeface="+mn-cs"/>
      </a:defRPr>
    </a:lvl1pPr>
    <a:lvl2pPr marL="457200" algn="l" defTabSz="914400" rtl="0" eaLnBrk="1" latinLnBrk="0" hangingPunct="1">
      <a:defRPr sz="2800" kern="1200">
        <a:solidFill>
          <a:schemeClr val="tx1"/>
        </a:solidFill>
        <a:latin typeface="+mn-lt"/>
        <a:ea typeface="+mn-ea"/>
        <a:cs typeface="+mn-cs"/>
      </a:defRPr>
    </a:lvl2pPr>
    <a:lvl3pPr marL="914400" algn="l" defTabSz="914400" rtl="0" eaLnBrk="1" latinLnBrk="0" hangingPunct="1">
      <a:defRPr sz="2800" kern="1200">
        <a:solidFill>
          <a:schemeClr val="tx1"/>
        </a:solidFill>
        <a:latin typeface="+mn-lt"/>
        <a:ea typeface="+mn-ea"/>
        <a:cs typeface="+mn-cs"/>
      </a:defRPr>
    </a:lvl3pPr>
    <a:lvl4pPr marL="1371600" algn="l" defTabSz="914400" rtl="0" eaLnBrk="1" latinLnBrk="0" hangingPunct="1">
      <a:defRPr sz="2800" kern="1200">
        <a:solidFill>
          <a:schemeClr val="tx1"/>
        </a:solidFill>
        <a:latin typeface="+mn-lt"/>
        <a:ea typeface="+mn-ea"/>
        <a:cs typeface="+mn-cs"/>
      </a:defRPr>
    </a:lvl4pPr>
    <a:lvl5pPr marL="1828800" algn="l" defTabSz="914400" rtl="0" eaLnBrk="1" latinLnBrk="0" hangingPunct="1">
      <a:defRPr sz="2800" kern="1200">
        <a:solidFill>
          <a:schemeClr val="tx1"/>
        </a:solidFill>
        <a:latin typeface="+mn-lt"/>
        <a:ea typeface="+mn-ea"/>
        <a:cs typeface="+mn-cs"/>
      </a:defRPr>
    </a:lvl5pPr>
    <a:lvl6pPr marL="2286000" algn="l" defTabSz="914400" rtl="0" eaLnBrk="1" latinLnBrk="0" hangingPunct="1">
      <a:defRPr sz="2800" kern="1200">
        <a:solidFill>
          <a:schemeClr val="tx1"/>
        </a:solidFill>
        <a:latin typeface="+mn-lt"/>
        <a:ea typeface="+mn-ea"/>
        <a:cs typeface="+mn-cs"/>
      </a:defRPr>
    </a:lvl6pPr>
    <a:lvl7pPr marL="2743200" algn="l" defTabSz="914400" rtl="0" eaLnBrk="1" latinLnBrk="0" hangingPunct="1">
      <a:defRPr sz="2800" kern="1200">
        <a:solidFill>
          <a:schemeClr val="tx1"/>
        </a:solidFill>
        <a:latin typeface="+mn-lt"/>
        <a:ea typeface="+mn-ea"/>
        <a:cs typeface="+mn-cs"/>
      </a:defRPr>
    </a:lvl7pPr>
    <a:lvl8pPr marL="3200400" algn="l" defTabSz="914400" rtl="0" eaLnBrk="1" latinLnBrk="0" hangingPunct="1">
      <a:defRPr sz="2800" kern="1200">
        <a:solidFill>
          <a:schemeClr val="tx1"/>
        </a:solidFill>
        <a:latin typeface="+mn-lt"/>
        <a:ea typeface="+mn-ea"/>
        <a:cs typeface="+mn-cs"/>
      </a:defRPr>
    </a:lvl8pPr>
    <a:lvl9pPr marL="3657600" algn="l" defTabSz="914400" rtl="0" eaLnBrk="1" latinLnBrk="0" hangingPunct="1">
      <a:defRPr sz="2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4" autoAdjust="0"/>
    <p:restoredTop sz="94660"/>
  </p:normalViewPr>
  <p:slideViewPr>
    <p:cSldViewPr snapToGrid="0">
      <p:cViewPr varScale="1">
        <p:scale>
          <a:sx n="104" d="100"/>
          <a:sy n="104" d="100"/>
        </p:scale>
        <p:origin x="138" y="32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9T02:27:26.102"/>
    </inkml:context>
    <inkml:brush xml:id="br0">
      <inkml:brushProperty name="width" value="0.05" units="cm"/>
      <inkml:brushProperty name="height" value="0.05" units="cm"/>
      <inkml:brushProperty name="color" value="#66CC00"/>
      <inkml:brushProperty name="ignorePressure" value="1"/>
    </inkml:brush>
  </inkml:definitions>
  <inkml:trace contextRef="#ctx0" brushRef="#br0">1 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9T02:27:27.917"/>
    </inkml:context>
    <inkml:brush xml:id="br0">
      <inkml:brushProperty name="width" value="0.05" units="cm"/>
      <inkml:brushProperty name="height" value="0.05" units="cm"/>
      <inkml:brushProperty name="color" value="#66CC00"/>
      <inkml:brushProperty name="ignorePressure" value="1"/>
    </inkml:brush>
  </inkml:definitions>
  <inkml:trace contextRef="#ctx0" brushRef="#br0">0 0,'0'0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9T02:27:29.534"/>
    </inkml:context>
    <inkml:brush xml:id="br0">
      <inkml:brushProperty name="width" value="0.05" units="cm"/>
      <inkml:brushProperty name="height" value="0.05" units="cm"/>
      <inkml:brushProperty name="color" value="#66CC00"/>
      <inkml:brushProperty name="ignorePressure" value="1"/>
    </inkml:brush>
  </inkml:definitions>
  <inkml:trace contextRef="#ctx0" brushRef="#br0">0 10,'0'-4,"0"-1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9T02:27:29.881"/>
    </inkml:context>
    <inkml:brush xml:id="br0">
      <inkml:brushProperty name="width" value="0.05" units="cm"/>
      <inkml:brushProperty name="height" value="0.05" units="cm"/>
      <inkml:brushProperty name="color" value="#66CC00"/>
      <inkml:brushProperty name="ignorePressure" value="1"/>
    </inkml:brush>
  </inkml:definitions>
  <inkml:trace contextRef="#ctx0" brushRef="#br0">0 0,'0'0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9T02:27:30.210"/>
    </inkml:context>
    <inkml:brush xml:id="br0">
      <inkml:brushProperty name="width" value="0.05" units="cm"/>
      <inkml:brushProperty name="height" value="0.05" units="cm"/>
      <inkml:brushProperty name="color" value="#66CC00"/>
      <inkml:brushProperty name="ignorePressure" value="1"/>
    </inkml:brush>
  </inkml:definitions>
  <inkml:trace contextRef="#ctx0" brushRef="#br0">0 0,'0'0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9-29T02:27:30.555"/>
    </inkml:context>
    <inkml:brush xml:id="br0">
      <inkml:brushProperty name="width" value="0.05" units="cm"/>
      <inkml:brushProperty name="height" value="0.05" units="cm"/>
      <inkml:brushProperty name="color" value="#66CC00"/>
      <inkml:brushProperty name="ignorePressure" value="1"/>
    </inkml:brush>
  </inkml:definitions>
  <inkml:trace contextRef="#ctx0" brushRef="#br0">0 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514222F-C907-4113-ABA9-DFEACF926FFF}" type="datetimeFigureOut">
              <a:rPr lang="en-US" smtClean="0"/>
              <a:t>10/12/2021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6FB0426-5944-49C2-9099-01F829C29115}" type="slidenum">
              <a:rPr lang="en-US" smtClean="0"/>
              <a:t>‹#›</a:t>
            </a:fld>
            <a:endParaRPr lang="en-US"/>
          </a:p>
        </p:txBody>
      </p:sp>
    </p:spTree>
    <p:extLst>
      <p:ext uri="{BB962C8B-B14F-4D97-AF65-F5344CB8AC3E}">
        <p14:creationId xmlns:p14="http://schemas.microsoft.com/office/powerpoint/2010/main" val="38458097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kumimoji="1" lang="zh-CN" altLang="en-US"/>
          </a:p>
        </p:txBody>
      </p:sp>
      <p:sp>
        <p:nvSpPr>
          <p:cNvPr id="4" name="Slide Number Placeholder 3"/>
          <p:cNvSpPr>
            <a:spLocks noGrp="1"/>
          </p:cNvSpPr>
          <p:nvPr>
            <p:ph type="sldNum" sz="quarter" idx="5"/>
          </p:nvPr>
        </p:nvSpPr>
        <p:spPr/>
        <p:txBody>
          <a:bodyPr/>
          <a:lstStyle/>
          <a:p>
            <a:fld id="{4CB76067-2DB4-E045-AFFC-5EBC6701DFE0}" type="slidenum">
              <a:rPr kumimoji="1" lang="zh-CN" altLang="en-US" smtClean="0"/>
              <a:t>63</a:t>
            </a:fld>
            <a:endParaRPr kumimoji="1" lang="zh-CN" altLang="en-US"/>
          </a:p>
        </p:txBody>
      </p:sp>
    </p:spTree>
    <p:extLst>
      <p:ext uri="{BB962C8B-B14F-4D97-AF65-F5344CB8AC3E}">
        <p14:creationId xmlns:p14="http://schemas.microsoft.com/office/powerpoint/2010/main" val="33673983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C5B8A361-BAAD-3D45-ABF3-E81CE4F1916D}" type="slidenum">
              <a:rPr kumimoji="1" lang="zh-CN" altLang="en-US" smtClean="0"/>
              <a:t>64</a:t>
            </a:fld>
            <a:endParaRPr kumimoji="1" lang="zh-CN" altLang="en-US"/>
          </a:p>
        </p:txBody>
      </p:sp>
    </p:spTree>
    <p:extLst>
      <p:ext uri="{BB962C8B-B14F-4D97-AF65-F5344CB8AC3E}">
        <p14:creationId xmlns:p14="http://schemas.microsoft.com/office/powerpoint/2010/main" val="41855946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CB76067-2DB4-E045-AFFC-5EBC6701DFE0}" type="slidenum">
              <a:rPr kumimoji="1" lang="zh-CN" altLang="en-US" smtClean="0"/>
              <a:t>66</a:t>
            </a:fld>
            <a:endParaRPr kumimoji="1" lang="zh-CN" altLang="en-US"/>
          </a:p>
        </p:txBody>
      </p:sp>
    </p:spTree>
    <p:extLst>
      <p:ext uri="{BB962C8B-B14F-4D97-AF65-F5344CB8AC3E}">
        <p14:creationId xmlns:p14="http://schemas.microsoft.com/office/powerpoint/2010/main" val="602831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CB76067-2DB4-E045-AFFC-5EBC6701DFE0}" type="slidenum">
              <a:rPr kumimoji="1" lang="zh-CN" altLang="en-US" smtClean="0"/>
              <a:t>67</a:t>
            </a:fld>
            <a:endParaRPr kumimoji="1" lang="zh-CN" altLang="en-US"/>
          </a:p>
        </p:txBody>
      </p:sp>
    </p:spTree>
    <p:extLst>
      <p:ext uri="{BB962C8B-B14F-4D97-AF65-F5344CB8AC3E}">
        <p14:creationId xmlns:p14="http://schemas.microsoft.com/office/powerpoint/2010/main" val="41664317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kumimoji="1" lang="zh-CN" altLang="en-US"/>
          </a:p>
        </p:txBody>
      </p:sp>
      <p:sp>
        <p:nvSpPr>
          <p:cNvPr id="4" name="Slide Number Placeholder 3"/>
          <p:cNvSpPr>
            <a:spLocks noGrp="1"/>
          </p:cNvSpPr>
          <p:nvPr>
            <p:ph type="sldNum" sz="quarter" idx="5"/>
          </p:nvPr>
        </p:nvSpPr>
        <p:spPr/>
        <p:txBody>
          <a:bodyPr/>
          <a:lstStyle/>
          <a:p>
            <a:fld id="{4CB76067-2DB4-E045-AFFC-5EBC6701DFE0}" type="slidenum">
              <a:rPr kumimoji="1" lang="zh-CN" altLang="en-US" smtClean="0"/>
              <a:t>69</a:t>
            </a:fld>
            <a:endParaRPr kumimoji="1" lang="zh-CN" altLang="en-US"/>
          </a:p>
        </p:txBody>
      </p:sp>
    </p:spTree>
    <p:extLst>
      <p:ext uri="{BB962C8B-B14F-4D97-AF65-F5344CB8AC3E}">
        <p14:creationId xmlns:p14="http://schemas.microsoft.com/office/powerpoint/2010/main" val="6303207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52E96C-6C1C-4619-B344-B9F2DA73007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th-TH"/>
          </a:p>
        </p:txBody>
      </p:sp>
      <p:sp>
        <p:nvSpPr>
          <p:cNvPr id="3" name="Subtitle 2">
            <a:extLst>
              <a:ext uri="{FF2B5EF4-FFF2-40B4-BE49-F238E27FC236}">
                <a16:creationId xmlns:a16="http://schemas.microsoft.com/office/drawing/2014/main" id="{398653BC-C07E-41D9-8E85-C7E5091B0E8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th-TH"/>
          </a:p>
        </p:txBody>
      </p:sp>
      <p:sp>
        <p:nvSpPr>
          <p:cNvPr id="4" name="Date Placeholder 3">
            <a:extLst>
              <a:ext uri="{FF2B5EF4-FFF2-40B4-BE49-F238E27FC236}">
                <a16:creationId xmlns:a16="http://schemas.microsoft.com/office/drawing/2014/main" id="{D39CD7B1-043D-4FB4-A20D-F4CA32E850E7}"/>
              </a:ext>
            </a:extLst>
          </p:cNvPr>
          <p:cNvSpPr>
            <a:spLocks noGrp="1"/>
          </p:cNvSpPr>
          <p:nvPr>
            <p:ph type="dt" sz="half" idx="10"/>
          </p:nvPr>
        </p:nvSpPr>
        <p:spPr/>
        <p:txBody>
          <a:bodyPr/>
          <a:lstStyle/>
          <a:p>
            <a:fld id="{10F59DB9-DA3C-40B2-AAD6-4DC3406121A7}" type="datetimeFigureOut">
              <a:rPr lang="th-TH" smtClean="0"/>
              <a:t>12/10/64</a:t>
            </a:fld>
            <a:endParaRPr lang="th-TH"/>
          </a:p>
        </p:txBody>
      </p:sp>
      <p:sp>
        <p:nvSpPr>
          <p:cNvPr id="5" name="Footer Placeholder 4">
            <a:extLst>
              <a:ext uri="{FF2B5EF4-FFF2-40B4-BE49-F238E27FC236}">
                <a16:creationId xmlns:a16="http://schemas.microsoft.com/office/drawing/2014/main" id="{D1F22FC4-11F5-43E3-9F3C-F80A93ADF89A}"/>
              </a:ext>
            </a:extLst>
          </p:cNvPr>
          <p:cNvSpPr>
            <a:spLocks noGrp="1"/>
          </p:cNvSpPr>
          <p:nvPr>
            <p:ph type="ftr" sz="quarter" idx="11"/>
          </p:nvPr>
        </p:nvSpPr>
        <p:spPr/>
        <p:txBody>
          <a:bodyPr/>
          <a:lstStyle/>
          <a:p>
            <a:endParaRPr lang="th-TH"/>
          </a:p>
        </p:txBody>
      </p:sp>
      <p:sp>
        <p:nvSpPr>
          <p:cNvPr id="6" name="Slide Number Placeholder 5">
            <a:extLst>
              <a:ext uri="{FF2B5EF4-FFF2-40B4-BE49-F238E27FC236}">
                <a16:creationId xmlns:a16="http://schemas.microsoft.com/office/drawing/2014/main" id="{2150330E-D7F0-4E6D-BB02-916185C0091D}"/>
              </a:ext>
            </a:extLst>
          </p:cNvPr>
          <p:cNvSpPr>
            <a:spLocks noGrp="1"/>
          </p:cNvSpPr>
          <p:nvPr>
            <p:ph type="sldNum" sz="quarter" idx="12"/>
          </p:nvPr>
        </p:nvSpPr>
        <p:spPr/>
        <p:txBody>
          <a:bodyPr/>
          <a:lstStyle/>
          <a:p>
            <a:fld id="{1F841E4F-3EE5-4287-895E-2CDC3F4541C6}" type="slidenum">
              <a:rPr lang="th-TH" smtClean="0"/>
              <a:t>‹#›</a:t>
            </a:fld>
            <a:endParaRPr lang="th-TH"/>
          </a:p>
        </p:txBody>
      </p:sp>
    </p:spTree>
    <p:extLst>
      <p:ext uri="{BB962C8B-B14F-4D97-AF65-F5344CB8AC3E}">
        <p14:creationId xmlns:p14="http://schemas.microsoft.com/office/powerpoint/2010/main" val="27386722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1DB66E-5DC7-4D15-9B43-79FAEFCF58F5}"/>
              </a:ext>
            </a:extLst>
          </p:cNvPr>
          <p:cNvSpPr>
            <a:spLocks noGrp="1"/>
          </p:cNvSpPr>
          <p:nvPr>
            <p:ph type="title"/>
          </p:nvPr>
        </p:nvSpPr>
        <p:spPr/>
        <p:txBody>
          <a:bodyPr/>
          <a:lstStyle/>
          <a:p>
            <a:r>
              <a:rPr lang="en-US"/>
              <a:t>Click to edit Master title style</a:t>
            </a:r>
            <a:endParaRPr lang="th-TH"/>
          </a:p>
        </p:txBody>
      </p:sp>
      <p:sp>
        <p:nvSpPr>
          <p:cNvPr id="3" name="Vertical Text Placeholder 2">
            <a:extLst>
              <a:ext uri="{FF2B5EF4-FFF2-40B4-BE49-F238E27FC236}">
                <a16:creationId xmlns:a16="http://schemas.microsoft.com/office/drawing/2014/main" id="{7D483E00-3CDF-4B92-A957-AB98BB81978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h-TH"/>
          </a:p>
        </p:txBody>
      </p:sp>
      <p:sp>
        <p:nvSpPr>
          <p:cNvPr id="4" name="Date Placeholder 3">
            <a:extLst>
              <a:ext uri="{FF2B5EF4-FFF2-40B4-BE49-F238E27FC236}">
                <a16:creationId xmlns:a16="http://schemas.microsoft.com/office/drawing/2014/main" id="{9DD289BC-8FDF-4C2D-A014-5A412BDAFCDA}"/>
              </a:ext>
            </a:extLst>
          </p:cNvPr>
          <p:cNvSpPr>
            <a:spLocks noGrp="1"/>
          </p:cNvSpPr>
          <p:nvPr>
            <p:ph type="dt" sz="half" idx="10"/>
          </p:nvPr>
        </p:nvSpPr>
        <p:spPr/>
        <p:txBody>
          <a:bodyPr/>
          <a:lstStyle/>
          <a:p>
            <a:fld id="{10F59DB9-DA3C-40B2-AAD6-4DC3406121A7}" type="datetimeFigureOut">
              <a:rPr lang="th-TH" smtClean="0"/>
              <a:t>12/10/64</a:t>
            </a:fld>
            <a:endParaRPr lang="th-TH"/>
          </a:p>
        </p:txBody>
      </p:sp>
      <p:sp>
        <p:nvSpPr>
          <p:cNvPr id="5" name="Footer Placeholder 4">
            <a:extLst>
              <a:ext uri="{FF2B5EF4-FFF2-40B4-BE49-F238E27FC236}">
                <a16:creationId xmlns:a16="http://schemas.microsoft.com/office/drawing/2014/main" id="{CD1122C3-F5CA-4590-9012-527A196BEE15}"/>
              </a:ext>
            </a:extLst>
          </p:cNvPr>
          <p:cNvSpPr>
            <a:spLocks noGrp="1"/>
          </p:cNvSpPr>
          <p:nvPr>
            <p:ph type="ftr" sz="quarter" idx="11"/>
          </p:nvPr>
        </p:nvSpPr>
        <p:spPr/>
        <p:txBody>
          <a:bodyPr/>
          <a:lstStyle/>
          <a:p>
            <a:endParaRPr lang="th-TH"/>
          </a:p>
        </p:txBody>
      </p:sp>
      <p:sp>
        <p:nvSpPr>
          <p:cNvPr id="6" name="Slide Number Placeholder 5">
            <a:extLst>
              <a:ext uri="{FF2B5EF4-FFF2-40B4-BE49-F238E27FC236}">
                <a16:creationId xmlns:a16="http://schemas.microsoft.com/office/drawing/2014/main" id="{4A66E9C7-C4A4-45A8-AF3C-3D66C09452EE}"/>
              </a:ext>
            </a:extLst>
          </p:cNvPr>
          <p:cNvSpPr>
            <a:spLocks noGrp="1"/>
          </p:cNvSpPr>
          <p:nvPr>
            <p:ph type="sldNum" sz="quarter" idx="12"/>
          </p:nvPr>
        </p:nvSpPr>
        <p:spPr/>
        <p:txBody>
          <a:bodyPr/>
          <a:lstStyle/>
          <a:p>
            <a:fld id="{1F841E4F-3EE5-4287-895E-2CDC3F4541C6}" type="slidenum">
              <a:rPr lang="th-TH" smtClean="0"/>
              <a:t>‹#›</a:t>
            </a:fld>
            <a:endParaRPr lang="th-TH"/>
          </a:p>
        </p:txBody>
      </p:sp>
    </p:spTree>
    <p:extLst>
      <p:ext uri="{BB962C8B-B14F-4D97-AF65-F5344CB8AC3E}">
        <p14:creationId xmlns:p14="http://schemas.microsoft.com/office/powerpoint/2010/main" val="40023393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C18E822-7376-43FD-B848-FA4097FBA62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th-TH"/>
          </a:p>
        </p:txBody>
      </p:sp>
      <p:sp>
        <p:nvSpPr>
          <p:cNvPr id="3" name="Vertical Text Placeholder 2">
            <a:extLst>
              <a:ext uri="{FF2B5EF4-FFF2-40B4-BE49-F238E27FC236}">
                <a16:creationId xmlns:a16="http://schemas.microsoft.com/office/drawing/2014/main" id="{14E0106C-98DB-40CC-B177-64B917E4D44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h-TH"/>
          </a:p>
        </p:txBody>
      </p:sp>
      <p:sp>
        <p:nvSpPr>
          <p:cNvPr id="4" name="Date Placeholder 3">
            <a:extLst>
              <a:ext uri="{FF2B5EF4-FFF2-40B4-BE49-F238E27FC236}">
                <a16:creationId xmlns:a16="http://schemas.microsoft.com/office/drawing/2014/main" id="{7E4797A3-E1A6-4738-88E3-F0243DB439CC}"/>
              </a:ext>
            </a:extLst>
          </p:cNvPr>
          <p:cNvSpPr>
            <a:spLocks noGrp="1"/>
          </p:cNvSpPr>
          <p:nvPr>
            <p:ph type="dt" sz="half" idx="10"/>
          </p:nvPr>
        </p:nvSpPr>
        <p:spPr/>
        <p:txBody>
          <a:bodyPr/>
          <a:lstStyle/>
          <a:p>
            <a:fld id="{10F59DB9-DA3C-40B2-AAD6-4DC3406121A7}" type="datetimeFigureOut">
              <a:rPr lang="th-TH" smtClean="0"/>
              <a:t>12/10/64</a:t>
            </a:fld>
            <a:endParaRPr lang="th-TH"/>
          </a:p>
        </p:txBody>
      </p:sp>
      <p:sp>
        <p:nvSpPr>
          <p:cNvPr id="5" name="Footer Placeholder 4">
            <a:extLst>
              <a:ext uri="{FF2B5EF4-FFF2-40B4-BE49-F238E27FC236}">
                <a16:creationId xmlns:a16="http://schemas.microsoft.com/office/drawing/2014/main" id="{D25D0FE6-36F3-4AEB-96F6-B5E6ACE5A4CE}"/>
              </a:ext>
            </a:extLst>
          </p:cNvPr>
          <p:cNvSpPr>
            <a:spLocks noGrp="1"/>
          </p:cNvSpPr>
          <p:nvPr>
            <p:ph type="ftr" sz="quarter" idx="11"/>
          </p:nvPr>
        </p:nvSpPr>
        <p:spPr/>
        <p:txBody>
          <a:bodyPr/>
          <a:lstStyle/>
          <a:p>
            <a:endParaRPr lang="th-TH"/>
          </a:p>
        </p:txBody>
      </p:sp>
      <p:sp>
        <p:nvSpPr>
          <p:cNvPr id="6" name="Slide Number Placeholder 5">
            <a:extLst>
              <a:ext uri="{FF2B5EF4-FFF2-40B4-BE49-F238E27FC236}">
                <a16:creationId xmlns:a16="http://schemas.microsoft.com/office/drawing/2014/main" id="{374C6A21-2E4E-4A73-A8C9-02CD358069EC}"/>
              </a:ext>
            </a:extLst>
          </p:cNvPr>
          <p:cNvSpPr>
            <a:spLocks noGrp="1"/>
          </p:cNvSpPr>
          <p:nvPr>
            <p:ph type="sldNum" sz="quarter" idx="12"/>
          </p:nvPr>
        </p:nvSpPr>
        <p:spPr/>
        <p:txBody>
          <a:bodyPr/>
          <a:lstStyle/>
          <a:p>
            <a:fld id="{1F841E4F-3EE5-4287-895E-2CDC3F4541C6}" type="slidenum">
              <a:rPr lang="th-TH" smtClean="0"/>
              <a:t>‹#›</a:t>
            </a:fld>
            <a:endParaRPr lang="th-TH"/>
          </a:p>
        </p:txBody>
      </p:sp>
    </p:spTree>
    <p:extLst>
      <p:ext uri="{BB962C8B-B14F-4D97-AF65-F5344CB8AC3E}">
        <p14:creationId xmlns:p14="http://schemas.microsoft.com/office/powerpoint/2010/main" val="20327349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2B43D8-B8C8-44EE-BD6A-E7AF681B9047}"/>
              </a:ext>
            </a:extLst>
          </p:cNvPr>
          <p:cNvSpPr>
            <a:spLocks noGrp="1"/>
          </p:cNvSpPr>
          <p:nvPr>
            <p:ph type="title"/>
          </p:nvPr>
        </p:nvSpPr>
        <p:spPr/>
        <p:txBody>
          <a:bodyPr/>
          <a:lstStyle/>
          <a:p>
            <a:r>
              <a:rPr lang="en-US"/>
              <a:t>Click to edit Master title style</a:t>
            </a:r>
            <a:endParaRPr lang="th-TH"/>
          </a:p>
        </p:txBody>
      </p:sp>
      <p:sp>
        <p:nvSpPr>
          <p:cNvPr id="3" name="Content Placeholder 2">
            <a:extLst>
              <a:ext uri="{FF2B5EF4-FFF2-40B4-BE49-F238E27FC236}">
                <a16:creationId xmlns:a16="http://schemas.microsoft.com/office/drawing/2014/main" id="{258B8FAC-179C-45A3-A904-64DAA054C3C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h-TH"/>
          </a:p>
        </p:txBody>
      </p:sp>
      <p:sp>
        <p:nvSpPr>
          <p:cNvPr id="4" name="Date Placeholder 3">
            <a:extLst>
              <a:ext uri="{FF2B5EF4-FFF2-40B4-BE49-F238E27FC236}">
                <a16:creationId xmlns:a16="http://schemas.microsoft.com/office/drawing/2014/main" id="{0A436261-DA27-448E-B9D7-1D057BB18330}"/>
              </a:ext>
            </a:extLst>
          </p:cNvPr>
          <p:cNvSpPr>
            <a:spLocks noGrp="1"/>
          </p:cNvSpPr>
          <p:nvPr>
            <p:ph type="dt" sz="half" idx="10"/>
          </p:nvPr>
        </p:nvSpPr>
        <p:spPr/>
        <p:txBody>
          <a:bodyPr/>
          <a:lstStyle/>
          <a:p>
            <a:fld id="{10F59DB9-DA3C-40B2-AAD6-4DC3406121A7}" type="datetimeFigureOut">
              <a:rPr lang="th-TH" smtClean="0"/>
              <a:t>12/10/64</a:t>
            </a:fld>
            <a:endParaRPr lang="th-TH"/>
          </a:p>
        </p:txBody>
      </p:sp>
      <p:sp>
        <p:nvSpPr>
          <p:cNvPr id="5" name="Footer Placeholder 4">
            <a:extLst>
              <a:ext uri="{FF2B5EF4-FFF2-40B4-BE49-F238E27FC236}">
                <a16:creationId xmlns:a16="http://schemas.microsoft.com/office/drawing/2014/main" id="{5781751F-EED4-47E4-989D-C068399690E4}"/>
              </a:ext>
            </a:extLst>
          </p:cNvPr>
          <p:cNvSpPr>
            <a:spLocks noGrp="1"/>
          </p:cNvSpPr>
          <p:nvPr>
            <p:ph type="ftr" sz="quarter" idx="11"/>
          </p:nvPr>
        </p:nvSpPr>
        <p:spPr/>
        <p:txBody>
          <a:bodyPr/>
          <a:lstStyle/>
          <a:p>
            <a:endParaRPr lang="th-TH"/>
          </a:p>
        </p:txBody>
      </p:sp>
      <p:sp>
        <p:nvSpPr>
          <p:cNvPr id="6" name="Slide Number Placeholder 5">
            <a:extLst>
              <a:ext uri="{FF2B5EF4-FFF2-40B4-BE49-F238E27FC236}">
                <a16:creationId xmlns:a16="http://schemas.microsoft.com/office/drawing/2014/main" id="{6F58E7B6-1FDD-4206-BE8D-AEBBF1713E81}"/>
              </a:ext>
            </a:extLst>
          </p:cNvPr>
          <p:cNvSpPr>
            <a:spLocks noGrp="1"/>
          </p:cNvSpPr>
          <p:nvPr>
            <p:ph type="sldNum" sz="quarter" idx="12"/>
          </p:nvPr>
        </p:nvSpPr>
        <p:spPr/>
        <p:txBody>
          <a:bodyPr/>
          <a:lstStyle/>
          <a:p>
            <a:fld id="{1F841E4F-3EE5-4287-895E-2CDC3F4541C6}" type="slidenum">
              <a:rPr lang="th-TH" smtClean="0"/>
              <a:t>‹#›</a:t>
            </a:fld>
            <a:endParaRPr lang="th-TH"/>
          </a:p>
        </p:txBody>
      </p:sp>
    </p:spTree>
    <p:extLst>
      <p:ext uri="{BB962C8B-B14F-4D97-AF65-F5344CB8AC3E}">
        <p14:creationId xmlns:p14="http://schemas.microsoft.com/office/powerpoint/2010/main" val="7206368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A58F0C-5DDA-4F01-B566-CAF2D1C12C0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th-TH"/>
          </a:p>
        </p:txBody>
      </p:sp>
      <p:sp>
        <p:nvSpPr>
          <p:cNvPr id="3" name="Text Placeholder 2">
            <a:extLst>
              <a:ext uri="{FF2B5EF4-FFF2-40B4-BE49-F238E27FC236}">
                <a16:creationId xmlns:a16="http://schemas.microsoft.com/office/drawing/2014/main" id="{C4C4ECA7-4A85-408D-BAA9-7B535211BEF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113343B-3404-471F-844A-718BF3404605}"/>
              </a:ext>
            </a:extLst>
          </p:cNvPr>
          <p:cNvSpPr>
            <a:spLocks noGrp="1"/>
          </p:cNvSpPr>
          <p:nvPr>
            <p:ph type="dt" sz="half" idx="10"/>
          </p:nvPr>
        </p:nvSpPr>
        <p:spPr/>
        <p:txBody>
          <a:bodyPr/>
          <a:lstStyle/>
          <a:p>
            <a:fld id="{10F59DB9-DA3C-40B2-AAD6-4DC3406121A7}" type="datetimeFigureOut">
              <a:rPr lang="th-TH" smtClean="0"/>
              <a:t>12/10/64</a:t>
            </a:fld>
            <a:endParaRPr lang="th-TH"/>
          </a:p>
        </p:txBody>
      </p:sp>
      <p:sp>
        <p:nvSpPr>
          <p:cNvPr id="5" name="Footer Placeholder 4">
            <a:extLst>
              <a:ext uri="{FF2B5EF4-FFF2-40B4-BE49-F238E27FC236}">
                <a16:creationId xmlns:a16="http://schemas.microsoft.com/office/drawing/2014/main" id="{FF027016-6642-435C-8535-0D52413558B7}"/>
              </a:ext>
            </a:extLst>
          </p:cNvPr>
          <p:cNvSpPr>
            <a:spLocks noGrp="1"/>
          </p:cNvSpPr>
          <p:nvPr>
            <p:ph type="ftr" sz="quarter" idx="11"/>
          </p:nvPr>
        </p:nvSpPr>
        <p:spPr/>
        <p:txBody>
          <a:bodyPr/>
          <a:lstStyle/>
          <a:p>
            <a:endParaRPr lang="th-TH"/>
          </a:p>
        </p:txBody>
      </p:sp>
      <p:sp>
        <p:nvSpPr>
          <p:cNvPr id="6" name="Slide Number Placeholder 5">
            <a:extLst>
              <a:ext uri="{FF2B5EF4-FFF2-40B4-BE49-F238E27FC236}">
                <a16:creationId xmlns:a16="http://schemas.microsoft.com/office/drawing/2014/main" id="{1F4D4589-E787-4B4A-8AF2-A4139443131D}"/>
              </a:ext>
            </a:extLst>
          </p:cNvPr>
          <p:cNvSpPr>
            <a:spLocks noGrp="1"/>
          </p:cNvSpPr>
          <p:nvPr>
            <p:ph type="sldNum" sz="quarter" idx="12"/>
          </p:nvPr>
        </p:nvSpPr>
        <p:spPr/>
        <p:txBody>
          <a:bodyPr/>
          <a:lstStyle/>
          <a:p>
            <a:fld id="{1F841E4F-3EE5-4287-895E-2CDC3F4541C6}" type="slidenum">
              <a:rPr lang="th-TH" smtClean="0"/>
              <a:t>‹#›</a:t>
            </a:fld>
            <a:endParaRPr lang="th-TH"/>
          </a:p>
        </p:txBody>
      </p:sp>
    </p:spTree>
    <p:extLst>
      <p:ext uri="{BB962C8B-B14F-4D97-AF65-F5344CB8AC3E}">
        <p14:creationId xmlns:p14="http://schemas.microsoft.com/office/powerpoint/2010/main" val="39026347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DEFD1-DC13-4574-8BAA-09EBE6A11905}"/>
              </a:ext>
            </a:extLst>
          </p:cNvPr>
          <p:cNvSpPr>
            <a:spLocks noGrp="1"/>
          </p:cNvSpPr>
          <p:nvPr>
            <p:ph type="title"/>
          </p:nvPr>
        </p:nvSpPr>
        <p:spPr/>
        <p:txBody>
          <a:bodyPr/>
          <a:lstStyle/>
          <a:p>
            <a:r>
              <a:rPr lang="en-US"/>
              <a:t>Click to edit Master title style</a:t>
            </a:r>
            <a:endParaRPr lang="th-TH"/>
          </a:p>
        </p:txBody>
      </p:sp>
      <p:sp>
        <p:nvSpPr>
          <p:cNvPr id="3" name="Content Placeholder 2">
            <a:extLst>
              <a:ext uri="{FF2B5EF4-FFF2-40B4-BE49-F238E27FC236}">
                <a16:creationId xmlns:a16="http://schemas.microsoft.com/office/drawing/2014/main" id="{886B365C-527B-45D1-A813-99E18D897FE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h-TH"/>
          </a:p>
        </p:txBody>
      </p:sp>
      <p:sp>
        <p:nvSpPr>
          <p:cNvPr id="4" name="Content Placeholder 3">
            <a:extLst>
              <a:ext uri="{FF2B5EF4-FFF2-40B4-BE49-F238E27FC236}">
                <a16:creationId xmlns:a16="http://schemas.microsoft.com/office/drawing/2014/main" id="{2E6C1D5C-3393-4F70-B35A-4D6F7AC683B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h-TH"/>
          </a:p>
        </p:txBody>
      </p:sp>
      <p:sp>
        <p:nvSpPr>
          <p:cNvPr id="5" name="Date Placeholder 4">
            <a:extLst>
              <a:ext uri="{FF2B5EF4-FFF2-40B4-BE49-F238E27FC236}">
                <a16:creationId xmlns:a16="http://schemas.microsoft.com/office/drawing/2014/main" id="{B0FECB0A-E853-4126-9336-31AF7BC1894F}"/>
              </a:ext>
            </a:extLst>
          </p:cNvPr>
          <p:cNvSpPr>
            <a:spLocks noGrp="1"/>
          </p:cNvSpPr>
          <p:nvPr>
            <p:ph type="dt" sz="half" idx="10"/>
          </p:nvPr>
        </p:nvSpPr>
        <p:spPr/>
        <p:txBody>
          <a:bodyPr/>
          <a:lstStyle/>
          <a:p>
            <a:fld id="{10F59DB9-DA3C-40B2-AAD6-4DC3406121A7}" type="datetimeFigureOut">
              <a:rPr lang="th-TH" smtClean="0"/>
              <a:t>12/10/64</a:t>
            </a:fld>
            <a:endParaRPr lang="th-TH"/>
          </a:p>
        </p:txBody>
      </p:sp>
      <p:sp>
        <p:nvSpPr>
          <p:cNvPr id="6" name="Footer Placeholder 5">
            <a:extLst>
              <a:ext uri="{FF2B5EF4-FFF2-40B4-BE49-F238E27FC236}">
                <a16:creationId xmlns:a16="http://schemas.microsoft.com/office/drawing/2014/main" id="{9E5A2EB9-6A41-4FBC-B88C-9EB4994F343F}"/>
              </a:ext>
            </a:extLst>
          </p:cNvPr>
          <p:cNvSpPr>
            <a:spLocks noGrp="1"/>
          </p:cNvSpPr>
          <p:nvPr>
            <p:ph type="ftr" sz="quarter" idx="11"/>
          </p:nvPr>
        </p:nvSpPr>
        <p:spPr/>
        <p:txBody>
          <a:bodyPr/>
          <a:lstStyle/>
          <a:p>
            <a:endParaRPr lang="th-TH"/>
          </a:p>
        </p:txBody>
      </p:sp>
      <p:sp>
        <p:nvSpPr>
          <p:cNvPr id="7" name="Slide Number Placeholder 6">
            <a:extLst>
              <a:ext uri="{FF2B5EF4-FFF2-40B4-BE49-F238E27FC236}">
                <a16:creationId xmlns:a16="http://schemas.microsoft.com/office/drawing/2014/main" id="{1CEFAFBF-A899-42D9-AC62-0FACFC348BE2}"/>
              </a:ext>
            </a:extLst>
          </p:cNvPr>
          <p:cNvSpPr>
            <a:spLocks noGrp="1"/>
          </p:cNvSpPr>
          <p:nvPr>
            <p:ph type="sldNum" sz="quarter" idx="12"/>
          </p:nvPr>
        </p:nvSpPr>
        <p:spPr/>
        <p:txBody>
          <a:bodyPr/>
          <a:lstStyle/>
          <a:p>
            <a:fld id="{1F841E4F-3EE5-4287-895E-2CDC3F4541C6}" type="slidenum">
              <a:rPr lang="th-TH" smtClean="0"/>
              <a:t>‹#›</a:t>
            </a:fld>
            <a:endParaRPr lang="th-TH"/>
          </a:p>
        </p:txBody>
      </p:sp>
    </p:spTree>
    <p:extLst>
      <p:ext uri="{BB962C8B-B14F-4D97-AF65-F5344CB8AC3E}">
        <p14:creationId xmlns:p14="http://schemas.microsoft.com/office/powerpoint/2010/main" val="40865858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C8C7DE-5F8F-45AC-A171-A265DB5AA548}"/>
              </a:ext>
            </a:extLst>
          </p:cNvPr>
          <p:cNvSpPr>
            <a:spLocks noGrp="1"/>
          </p:cNvSpPr>
          <p:nvPr>
            <p:ph type="title"/>
          </p:nvPr>
        </p:nvSpPr>
        <p:spPr>
          <a:xfrm>
            <a:off x="839788" y="365125"/>
            <a:ext cx="10515600" cy="1325563"/>
          </a:xfrm>
        </p:spPr>
        <p:txBody>
          <a:bodyPr/>
          <a:lstStyle/>
          <a:p>
            <a:r>
              <a:rPr lang="en-US"/>
              <a:t>Click to edit Master title style</a:t>
            </a:r>
            <a:endParaRPr lang="th-TH"/>
          </a:p>
        </p:txBody>
      </p:sp>
      <p:sp>
        <p:nvSpPr>
          <p:cNvPr id="3" name="Text Placeholder 2">
            <a:extLst>
              <a:ext uri="{FF2B5EF4-FFF2-40B4-BE49-F238E27FC236}">
                <a16:creationId xmlns:a16="http://schemas.microsoft.com/office/drawing/2014/main" id="{BFF6B821-C1B5-43D4-951E-2DF5340E406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8A12A50-0792-4956-AB78-80035DEF3FB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h-TH"/>
          </a:p>
        </p:txBody>
      </p:sp>
      <p:sp>
        <p:nvSpPr>
          <p:cNvPr id="5" name="Text Placeholder 4">
            <a:extLst>
              <a:ext uri="{FF2B5EF4-FFF2-40B4-BE49-F238E27FC236}">
                <a16:creationId xmlns:a16="http://schemas.microsoft.com/office/drawing/2014/main" id="{5ACEA9B5-B8F1-4F74-AFA5-1B3FB4D08C9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4FAD550-DF73-44F3-8701-7BDCB37959D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h-TH"/>
          </a:p>
        </p:txBody>
      </p:sp>
      <p:sp>
        <p:nvSpPr>
          <p:cNvPr id="7" name="Date Placeholder 6">
            <a:extLst>
              <a:ext uri="{FF2B5EF4-FFF2-40B4-BE49-F238E27FC236}">
                <a16:creationId xmlns:a16="http://schemas.microsoft.com/office/drawing/2014/main" id="{84258BCF-1FF2-4D8C-96A5-AAEAD86F0B47}"/>
              </a:ext>
            </a:extLst>
          </p:cNvPr>
          <p:cNvSpPr>
            <a:spLocks noGrp="1"/>
          </p:cNvSpPr>
          <p:nvPr>
            <p:ph type="dt" sz="half" idx="10"/>
          </p:nvPr>
        </p:nvSpPr>
        <p:spPr/>
        <p:txBody>
          <a:bodyPr/>
          <a:lstStyle/>
          <a:p>
            <a:fld id="{10F59DB9-DA3C-40B2-AAD6-4DC3406121A7}" type="datetimeFigureOut">
              <a:rPr lang="th-TH" smtClean="0"/>
              <a:t>12/10/64</a:t>
            </a:fld>
            <a:endParaRPr lang="th-TH"/>
          </a:p>
        </p:txBody>
      </p:sp>
      <p:sp>
        <p:nvSpPr>
          <p:cNvPr id="8" name="Footer Placeholder 7">
            <a:extLst>
              <a:ext uri="{FF2B5EF4-FFF2-40B4-BE49-F238E27FC236}">
                <a16:creationId xmlns:a16="http://schemas.microsoft.com/office/drawing/2014/main" id="{E4EE6603-1EFC-41DB-83B4-854E836FB32D}"/>
              </a:ext>
            </a:extLst>
          </p:cNvPr>
          <p:cNvSpPr>
            <a:spLocks noGrp="1"/>
          </p:cNvSpPr>
          <p:nvPr>
            <p:ph type="ftr" sz="quarter" idx="11"/>
          </p:nvPr>
        </p:nvSpPr>
        <p:spPr/>
        <p:txBody>
          <a:bodyPr/>
          <a:lstStyle/>
          <a:p>
            <a:endParaRPr lang="th-TH"/>
          </a:p>
        </p:txBody>
      </p:sp>
      <p:sp>
        <p:nvSpPr>
          <p:cNvPr id="9" name="Slide Number Placeholder 8">
            <a:extLst>
              <a:ext uri="{FF2B5EF4-FFF2-40B4-BE49-F238E27FC236}">
                <a16:creationId xmlns:a16="http://schemas.microsoft.com/office/drawing/2014/main" id="{084A85D8-CA1F-478E-AB53-4B8610079883}"/>
              </a:ext>
            </a:extLst>
          </p:cNvPr>
          <p:cNvSpPr>
            <a:spLocks noGrp="1"/>
          </p:cNvSpPr>
          <p:nvPr>
            <p:ph type="sldNum" sz="quarter" idx="12"/>
          </p:nvPr>
        </p:nvSpPr>
        <p:spPr/>
        <p:txBody>
          <a:bodyPr/>
          <a:lstStyle/>
          <a:p>
            <a:fld id="{1F841E4F-3EE5-4287-895E-2CDC3F4541C6}" type="slidenum">
              <a:rPr lang="th-TH" smtClean="0"/>
              <a:t>‹#›</a:t>
            </a:fld>
            <a:endParaRPr lang="th-TH"/>
          </a:p>
        </p:txBody>
      </p:sp>
    </p:spTree>
    <p:extLst>
      <p:ext uri="{BB962C8B-B14F-4D97-AF65-F5344CB8AC3E}">
        <p14:creationId xmlns:p14="http://schemas.microsoft.com/office/powerpoint/2010/main" val="36959349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B880BD-9154-4B59-A71B-E92AA7A1A487}"/>
              </a:ext>
            </a:extLst>
          </p:cNvPr>
          <p:cNvSpPr>
            <a:spLocks noGrp="1"/>
          </p:cNvSpPr>
          <p:nvPr>
            <p:ph type="title"/>
          </p:nvPr>
        </p:nvSpPr>
        <p:spPr/>
        <p:txBody>
          <a:bodyPr/>
          <a:lstStyle/>
          <a:p>
            <a:r>
              <a:rPr lang="en-US"/>
              <a:t>Click to edit Master title style</a:t>
            </a:r>
            <a:endParaRPr lang="th-TH"/>
          </a:p>
        </p:txBody>
      </p:sp>
      <p:sp>
        <p:nvSpPr>
          <p:cNvPr id="3" name="Date Placeholder 2">
            <a:extLst>
              <a:ext uri="{FF2B5EF4-FFF2-40B4-BE49-F238E27FC236}">
                <a16:creationId xmlns:a16="http://schemas.microsoft.com/office/drawing/2014/main" id="{DCF51CC0-2C9A-41F1-A0B2-811E3B9EE548}"/>
              </a:ext>
            </a:extLst>
          </p:cNvPr>
          <p:cNvSpPr>
            <a:spLocks noGrp="1"/>
          </p:cNvSpPr>
          <p:nvPr>
            <p:ph type="dt" sz="half" idx="10"/>
          </p:nvPr>
        </p:nvSpPr>
        <p:spPr/>
        <p:txBody>
          <a:bodyPr/>
          <a:lstStyle/>
          <a:p>
            <a:fld id="{10F59DB9-DA3C-40B2-AAD6-4DC3406121A7}" type="datetimeFigureOut">
              <a:rPr lang="th-TH" smtClean="0"/>
              <a:t>12/10/64</a:t>
            </a:fld>
            <a:endParaRPr lang="th-TH"/>
          </a:p>
        </p:txBody>
      </p:sp>
      <p:sp>
        <p:nvSpPr>
          <p:cNvPr id="4" name="Footer Placeholder 3">
            <a:extLst>
              <a:ext uri="{FF2B5EF4-FFF2-40B4-BE49-F238E27FC236}">
                <a16:creationId xmlns:a16="http://schemas.microsoft.com/office/drawing/2014/main" id="{1DAA95C4-563A-4253-8090-1516C9F13C2A}"/>
              </a:ext>
            </a:extLst>
          </p:cNvPr>
          <p:cNvSpPr>
            <a:spLocks noGrp="1"/>
          </p:cNvSpPr>
          <p:nvPr>
            <p:ph type="ftr" sz="quarter" idx="11"/>
          </p:nvPr>
        </p:nvSpPr>
        <p:spPr/>
        <p:txBody>
          <a:bodyPr/>
          <a:lstStyle/>
          <a:p>
            <a:endParaRPr lang="th-TH"/>
          </a:p>
        </p:txBody>
      </p:sp>
      <p:sp>
        <p:nvSpPr>
          <p:cNvPr id="5" name="Slide Number Placeholder 4">
            <a:extLst>
              <a:ext uri="{FF2B5EF4-FFF2-40B4-BE49-F238E27FC236}">
                <a16:creationId xmlns:a16="http://schemas.microsoft.com/office/drawing/2014/main" id="{D5295412-58C4-4E82-9AD1-75612B6B00B8}"/>
              </a:ext>
            </a:extLst>
          </p:cNvPr>
          <p:cNvSpPr>
            <a:spLocks noGrp="1"/>
          </p:cNvSpPr>
          <p:nvPr>
            <p:ph type="sldNum" sz="quarter" idx="12"/>
          </p:nvPr>
        </p:nvSpPr>
        <p:spPr/>
        <p:txBody>
          <a:bodyPr/>
          <a:lstStyle/>
          <a:p>
            <a:fld id="{1F841E4F-3EE5-4287-895E-2CDC3F4541C6}" type="slidenum">
              <a:rPr lang="th-TH" smtClean="0"/>
              <a:t>‹#›</a:t>
            </a:fld>
            <a:endParaRPr lang="th-TH"/>
          </a:p>
        </p:txBody>
      </p:sp>
    </p:spTree>
    <p:extLst>
      <p:ext uri="{BB962C8B-B14F-4D97-AF65-F5344CB8AC3E}">
        <p14:creationId xmlns:p14="http://schemas.microsoft.com/office/powerpoint/2010/main" val="34649216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03826E1-829D-44C5-AC4B-D8569B455F83}"/>
              </a:ext>
            </a:extLst>
          </p:cNvPr>
          <p:cNvSpPr>
            <a:spLocks noGrp="1"/>
          </p:cNvSpPr>
          <p:nvPr>
            <p:ph type="dt" sz="half" idx="10"/>
          </p:nvPr>
        </p:nvSpPr>
        <p:spPr/>
        <p:txBody>
          <a:bodyPr/>
          <a:lstStyle/>
          <a:p>
            <a:fld id="{10F59DB9-DA3C-40B2-AAD6-4DC3406121A7}" type="datetimeFigureOut">
              <a:rPr lang="th-TH" smtClean="0"/>
              <a:t>12/10/64</a:t>
            </a:fld>
            <a:endParaRPr lang="th-TH"/>
          </a:p>
        </p:txBody>
      </p:sp>
      <p:sp>
        <p:nvSpPr>
          <p:cNvPr id="3" name="Footer Placeholder 2">
            <a:extLst>
              <a:ext uri="{FF2B5EF4-FFF2-40B4-BE49-F238E27FC236}">
                <a16:creationId xmlns:a16="http://schemas.microsoft.com/office/drawing/2014/main" id="{A2DF73A4-BCA6-466A-A5FE-351002474E0B}"/>
              </a:ext>
            </a:extLst>
          </p:cNvPr>
          <p:cNvSpPr>
            <a:spLocks noGrp="1"/>
          </p:cNvSpPr>
          <p:nvPr>
            <p:ph type="ftr" sz="quarter" idx="11"/>
          </p:nvPr>
        </p:nvSpPr>
        <p:spPr/>
        <p:txBody>
          <a:bodyPr/>
          <a:lstStyle/>
          <a:p>
            <a:endParaRPr lang="th-TH"/>
          </a:p>
        </p:txBody>
      </p:sp>
      <p:sp>
        <p:nvSpPr>
          <p:cNvPr id="4" name="Slide Number Placeholder 3">
            <a:extLst>
              <a:ext uri="{FF2B5EF4-FFF2-40B4-BE49-F238E27FC236}">
                <a16:creationId xmlns:a16="http://schemas.microsoft.com/office/drawing/2014/main" id="{20BFACE7-CC06-4326-88FC-967984BA1114}"/>
              </a:ext>
            </a:extLst>
          </p:cNvPr>
          <p:cNvSpPr>
            <a:spLocks noGrp="1"/>
          </p:cNvSpPr>
          <p:nvPr>
            <p:ph type="sldNum" sz="quarter" idx="12"/>
          </p:nvPr>
        </p:nvSpPr>
        <p:spPr/>
        <p:txBody>
          <a:bodyPr/>
          <a:lstStyle/>
          <a:p>
            <a:fld id="{1F841E4F-3EE5-4287-895E-2CDC3F4541C6}" type="slidenum">
              <a:rPr lang="th-TH" smtClean="0"/>
              <a:t>‹#›</a:t>
            </a:fld>
            <a:endParaRPr lang="th-TH"/>
          </a:p>
        </p:txBody>
      </p:sp>
    </p:spTree>
    <p:extLst>
      <p:ext uri="{BB962C8B-B14F-4D97-AF65-F5344CB8AC3E}">
        <p14:creationId xmlns:p14="http://schemas.microsoft.com/office/powerpoint/2010/main" val="39128580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029087-DC37-411D-A325-249ACC4DF09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th-TH"/>
          </a:p>
        </p:txBody>
      </p:sp>
      <p:sp>
        <p:nvSpPr>
          <p:cNvPr id="3" name="Content Placeholder 2">
            <a:extLst>
              <a:ext uri="{FF2B5EF4-FFF2-40B4-BE49-F238E27FC236}">
                <a16:creationId xmlns:a16="http://schemas.microsoft.com/office/drawing/2014/main" id="{A75D61B1-8F13-42E9-8224-478BC6298B5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h-TH"/>
          </a:p>
        </p:txBody>
      </p:sp>
      <p:sp>
        <p:nvSpPr>
          <p:cNvPr id="4" name="Text Placeholder 3">
            <a:extLst>
              <a:ext uri="{FF2B5EF4-FFF2-40B4-BE49-F238E27FC236}">
                <a16:creationId xmlns:a16="http://schemas.microsoft.com/office/drawing/2014/main" id="{DD728E6A-077C-4F63-8290-2FCFFC725FB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1089484-3CAA-4445-A26E-1EA004123E4D}"/>
              </a:ext>
            </a:extLst>
          </p:cNvPr>
          <p:cNvSpPr>
            <a:spLocks noGrp="1"/>
          </p:cNvSpPr>
          <p:nvPr>
            <p:ph type="dt" sz="half" idx="10"/>
          </p:nvPr>
        </p:nvSpPr>
        <p:spPr/>
        <p:txBody>
          <a:bodyPr/>
          <a:lstStyle/>
          <a:p>
            <a:fld id="{10F59DB9-DA3C-40B2-AAD6-4DC3406121A7}" type="datetimeFigureOut">
              <a:rPr lang="th-TH" smtClean="0"/>
              <a:t>12/10/64</a:t>
            </a:fld>
            <a:endParaRPr lang="th-TH"/>
          </a:p>
        </p:txBody>
      </p:sp>
      <p:sp>
        <p:nvSpPr>
          <p:cNvPr id="6" name="Footer Placeholder 5">
            <a:extLst>
              <a:ext uri="{FF2B5EF4-FFF2-40B4-BE49-F238E27FC236}">
                <a16:creationId xmlns:a16="http://schemas.microsoft.com/office/drawing/2014/main" id="{E3AE4739-A325-4205-87EC-5E271FEF66A8}"/>
              </a:ext>
            </a:extLst>
          </p:cNvPr>
          <p:cNvSpPr>
            <a:spLocks noGrp="1"/>
          </p:cNvSpPr>
          <p:nvPr>
            <p:ph type="ftr" sz="quarter" idx="11"/>
          </p:nvPr>
        </p:nvSpPr>
        <p:spPr/>
        <p:txBody>
          <a:bodyPr/>
          <a:lstStyle/>
          <a:p>
            <a:endParaRPr lang="th-TH"/>
          </a:p>
        </p:txBody>
      </p:sp>
      <p:sp>
        <p:nvSpPr>
          <p:cNvPr id="7" name="Slide Number Placeholder 6">
            <a:extLst>
              <a:ext uri="{FF2B5EF4-FFF2-40B4-BE49-F238E27FC236}">
                <a16:creationId xmlns:a16="http://schemas.microsoft.com/office/drawing/2014/main" id="{B7371B77-38F9-4150-B358-81608C5C2307}"/>
              </a:ext>
            </a:extLst>
          </p:cNvPr>
          <p:cNvSpPr>
            <a:spLocks noGrp="1"/>
          </p:cNvSpPr>
          <p:nvPr>
            <p:ph type="sldNum" sz="quarter" idx="12"/>
          </p:nvPr>
        </p:nvSpPr>
        <p:spPr/>
        <p:txBody>
          <a:bodyPr/>
          <a:lstStyle/>
          <a:p>
            <a:fld id="{1F841E4F-3EE5-4287-895E-2CDC3F4541C6}" type="slidenum">
              <a:rPr lang="th-TH" smtClean="0"/>
              <a:t>‹#›</a:t>
            </a:fld>
            <a:endParaRPr lang="th-TH"/>
          </a:p>
        </p:txBody>
      </p:sp>
    </p:spTree>
    <p:extLst>
      <p:ext uri="{BB962C8B-B14F-4D97-AF65-F5344CB8AC3E}">
        <p14:creationId xmlns:p14="http://schemas.microsoft.com/office/powerpoint/2010/main" val="40389776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A950AF-F747-4535-8F03-58921D58572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th-TH"/>
          </a:p>
        </p:txBody>
      </p:sp>
      <p:sp>
        <p:nvSpPr>
          <p:cNvPr id="3" name="Picture Placeholder 2">
            <a:extLst>
              <a:ext uri="{FF2B5EF4-FFF2-40B4-BE49-F238E27FC236}">
                <a16:creationId xmlns:a16="http://schemas.microsoft.com/office/drawing/2014/main" id="{69285678-1004-4B3B-AE5D-860BA37E385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th-TH"/>
          </a:p>
        </p:txBody>
      </p:sp>
      <p:sp>
        <p:nvSpPr>
          <p:cNvPr id="4" name="Text Placeholder 3">
            <a:extLst>
              <a:ext uri="{FF2B5EF4-FFF2-40B4-BE49-F238E27FC236}">
                <a16:creationId xmlns:a16="http://schemas.microsoft.com/office/drawing/2014/main" id="{6D39246C-3C06-4DB9-9606-3217DF1EB83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1641405-3DB3-4094-9CC3-8116DAD1347C}"/>
              </a:ext>
            </a:extLst>
          </p:cNvPr>
          <p:cNvSpPr>
            <a:spLocks noGrp="1"/>
          </p:cNvSpPr>
          <p:nvPr>
            <p:ph type="dt" sz="half" idx="10"/>
          </p:nvPr>
        </p:nvSpPr>
        <p:spPr/>
        <p:txBody>
          <a:bodyPr/>
          <a:lstStyle/>
          <a:p>
            <a:fld id="{10F59DB9-DA3C-40B2-AAD6-4DC3406121A7}" type="datetimeFigureOut">
              <a:rPr lang="th-TH" smtClean="0"/>
              <a:t>12/10/64</a:t>
            </a:fld>
            <a:endParaRPr lang="th-TH"/>
          </a:p>
        </p:txBody>
      </p:sp>
      <p:sp>
        <p:nvSpPr>
          <p:cNvPr id="6" name="Footer Placeholder 5">
            <a:extLst>
              <a:ext uri="{FF2B5EF4-FFF2-40B4-BE49-F238E27FC236}">
                <a16:creationId xmlns:a16="http://schemas.microsoft.com/office/drawing/2014/main" id="{51B05EF8-F0A3-43AB-8E3D-44F268248DB5}"/>
              </a:ext>
            </a:extLst>
          </p:cNvPr>
          <p:cNvSpPr>
            <a:spLocks noGrp="1"/>
          </p:cNvSpPr>
          <p:nvPr>
            <p:ph type="ftr" sz="quarter" idx="11"/>
          </p:nvPr>
        </p:nvSpPr>
        <p:spPr/>
        <p:txBody>
          <a:bodyPr/>
          <a:lstStyle/>
          <a:p>
            <a:endParaRPr lang="th-TH"/>
          </a:p>
        </p:txBody>
      </p:sp>
      <p:sp>
        <p:nvSpPr>
          <p:cNvPr id="7" name="Slide Number Placeholder 6">
            <a:extLst>
              <a:ext uri="{FF2B5EF4-FFF2-40B4-BE49-F238E27FC236}">
                <a16:creationId xmlns:a16="http://schemas.microsoft.com/office/drawing/2014/main" id="{395A44B9-589D-4FA9-8C77-657B05A0246E}"/>
              </a:ext>
            </a:extLst>
          </p:cNvPr>
          <p:cNvSpPr>
            <a:spLocks noGrp="1"/>
          </p:cNvSpPr>
          <p:nvPr>
            <p:ph type="sldNum" sz="quarter" idx="12"/>
          </p:nvPr>
        </p:nvSpPr>
        <p:spPr/>
        <p:txBody>
          <a:bodyPr/>
          <a:lstStyle/>
          <a:p>
            <a:fld id="{1F841E4F-3EE5-4287-895E-2CDC3F4541C6}" type="slidenum">
              <a:rPr lang="th-TH" smtClean="0"/>
              <a:t>‹#›</a:t>
            </a:fld>
            <a:endParaRPr lang="th-TH"/>
          </a:p>
        </p:txBody>
      </p:sp>
    </p:spTree>
    <p:extLst>
      <p:ext uri="{BB962C8B-B14F-4D97-AF65-F5344CB8AC3E}">
        <p14:creationId xmlns:p14="http://schemas.microsoft.com/office/powerpoint/2010/main" val="21754867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E738507-5B40-4194-8F0F-A1E71ABBB1A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th-TH"/>
          </a:p>
        </p:txBody>
      </p:sp>
      <p:sp>
        <p:nvSpPr>
          <p:cNvPr id="3" name="Text Placeholder 2">
            <a:extLst>
              <a:ext uri="{FF2B5EF4-FFF2-40B4-BE49-F238E27FC236}">
                <a16:creationId xmlns:a16="http://schemas.microsoft.com/office/drawing/2014/main" id="{FCEC05EB-471A-4958-B682-63321CE70ED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h-TH"/>
          </a:p>
        </p:txBody>
      </p:sp>
      <p:sp>
        <p:nvSpPr>
          <p:cNvPr id="4" name="Date Placeholder 3">
            <a:extLst>
              <a:ext uri="{FF2B5EF4-FFF2-40B4-BE49-F238E27FC236}">
                <a16:creationId xmlns:a16="http://schemas.microsoft.com/office/drawing/2014/main" id="{C3454EB6-314A-4884-8697-E86D1CD21CB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0F59DB9-DA3C-40B2-AAD6-4DC3406121A7}" type="datetimeFigureOut">
              <a:rPr lang="th-TH" smtClean="0"/>
              <a:t>12/10/64</a:t>
            </a:fld>
            <a:endParaRPr lang="th-TH"/>
          </a:p>
        </p:txBody>
      </p:sp>
      <p:sp>
        <p:nvSpPr>
          <p:cNvPr id="5" name="Footer Placeholder 4">
            <a:extLst>
              <a:ext uri="{FF2B5EF4-FFF2-40B4-BE49-F238E27FC236}">
                <a16:creationId xmlns:a16="http://schemas.microsoft.com/office/drawing/2014/main" id="{D59B573E-1912-408D-A515-6051FE1809E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th-TH"/>
          </a:p>
        </p:txBody>
      </p:sp>
      <p:sp>
        <p:nvSpPr>
          <p:cNvPr id="6" name="Slide Number Placeholder 5">
            <a:extLst>
              <a:ext uri="{FF2B5EF4-FFF2-40B4-BE49-F238E27FC236}">
                <a16:creationId xmlns:a16="http://schemas.microsoft.com/office/drawing/2014/main" id="{E6363B76-6663-46D5-8FB8-F7760FAD972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F841E4F-3EE5-4287-895E-2CDC3F4541C6}" type="slidenum">
              <a:rPr lang="th-TH" smtClean="0"/>
              <a:t>‹#›</a:t>
            </a:fld>
            <a:endParaRPr lang="th-TH"/>
          </a:p>
        </p:txBody>
      </p:sp>
    </p:spTree>
    <p:extLst>
      <p:ext uri="{BB962C8B-B14F-4D97-AF65-F5344CB8AC3E}">
        <p14:creationId xmlns:p14="http://schemas.microsoft.com/office/powerpoint/2010/main" val="51334250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th-TH"/>
      </a:defPPr>
      <a:lvl1pPr marL="0" algn="l" defTabSz="914400" rtl="0" eaLnBrk="1" latinLnBrk="0" hangingPunct="1">
        <a:defRPr sz="2800" kern="1200">
          <a:solidFill>
            <a:schemeClr val="tx1"/>
          </a:solidFill>
          <a:latin typeface="+mn-lt"/>
          <a:ea typeface="+mn-ea"/>
          <a:cs typeface="+mn-cs"/>
        </a:defRPr>
      </a:lvl1pPr>
      <a:lvl2pPr marL="457200" algn="l" defTabSz="914400" rtl="0" eaLnBrk="1" latinLnBrk="0" hangingPunct="1">
        <a:defRPr sz="2800" kern="1200">
          <a:solidFill>
            <a:schemeClr val="tx1"/>
          </a:solidFill>
          <a:latin typeface="+mn-lt"/>
          <a:ea typeface="+mn-ea"/>
          <a:cs typeface="+mn-cs"/>
        </a:defRPr>
      </a:lvl2pPr>
      <a:lvl3pPr marL="914400" algn="l" defTabSz="914400" rtl="0" eaLnBrk="1" latinLnBrk="0" hangingPunct="1">
        <a:defRPr sz="2800" kern="1200">
          <a:solidFill>
            <a:schemeClr val="tx1"/>
          </a:solidFill>
          <a:latin typeface="+mn-lt"/>
          <a:ea typeface="+mn-ea"/>
          <a:cs typeface="+mn-cs"/>
        </a:defRPr>
      </a:lvl3pPr>
      <a:lvl4pPr marL="1371600" algn="l" defTabSz="914400" rtl="0" eaLnBrk="1" latinLnBrk="0" hangingPunct="1">
        <a:defRPr sz="2800" kern="1200">
          <a:solidFill>
            <a:schemeClr val="tx1"/>
          </a:solidFill>
          <a:latin typeface="+mn-lt"/>
          <a:ea typeface="+mn-ea"/>
          <a:cs typeface="+mn-cs"/>
        </a:defRPr>
      </a:lvl4pPr>
      <a:lvl5pPr marL="1828800" algn="l" defTabSz="914400" rtl="0" eaLnBrk="1" latinLnBrk="0" hangingPunct="1">
        <a:defRPr sz="2800" kern="1200">
          <a:solidFill>
            <a:schemeClr val="tx1"/>
          </a:solidFill>
          <a:latin typeface="+mn-lt"/>
          <a:ea typeface="+mn-ea"/>
          <a:cs typeface="+mn-cs"/>
        </a:defRPr>
      </a:lvl5pPr>
      <a:lvl6pPr marL="2286000" algn="l" defTabSz="914400" rtl="0" eaLnBrk="1" latinLnBrk="0" hangingPunct="1">
        <a:defRPr sz="2800" kern="1200">
          <a:solidFill>
            <a:schemeClr val="tx1"/>
          </a:solidFill>
          <a:latin typeface="+mn-lt"/>
          <a:ea typeface="+mn-ea"/>
          <a:cs typeface="+mn-cs"/>
        </a:defRPr>
      </a:lvl6pPr>
      <a:lvl7pPr marL="2743200" algn="l" defTabSz="914400" rtl="0" eaLnBrk="1" latinLnBrk="0" hangingPunct="1">
        <a:defRPr sz="2800" kern="1200">
          <a:solidFill>
            <a:schemeClr val="tx1"/>
          </a:solidFill>
          <a:latin typeface="+mn-lt"/>
          <a:ea typeface="+mn-ea"/>
          <a:cs typeface="+mn-cs"/>
        </a:defRPr>
      </a:lvl7pPr>
      <a:lvl8pPr marL="3200400" algn="l" defTabSz="914400" rtl="0" eaLnBrk="1" latinLnBrk="0" hangingPunct="1">
        <a:defRPr sz="2800" kern="1200">
          <a:solidFill>
            <a:schemeClr val="tx1"/>
          </a:solidFill>
          <a:latin typeface="+mn-lt"/>
          <a:ea typeface="+mn-ea"/>
          <a:cs typeface="+mn-cs"/>
        </a:defRPr>
      </a:lvl8pPr>
      <a:lvl9pPr marL="3657600" algn="l" defTabSz="914400" rtl="0" eaLnBrk="1" latinLnBrk="0" hangingPunct="1">
        <a:defRPr sz="2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image" Target="../media/image14.tiff"/><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hyperlink" Target="https://arxiv.org/abs/1911.00133"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23.png"/><Relationship Id="rId4" Type="http://schemas.openxmlformats.org/officeDocument/2006/relationships/image" Target="../media/image22.pn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7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customXml" Target="../ink/ink4.xml"/><Relationship Id="rId3" Type="http://schemas.openxmlformats.org/officeDocument/2006/relationships/customXml" Target="../ink/ink1.xml"/><Relationship Id="rId7" Type="http://schemas.openxmlformats.org/officeDocument/2006/relationships/image" Target="../media/image16.png"/><Relationship Id="rId2" Type="http://schemas.openxmlformats.org/officeDocument/2006/relationships/hyperlink" Target="https://www.youtube.com/watch?v=YgYSv2KSyWg" TargetMode="External"/><Relationship Id="rId1" Type="http://schemas.openxmlformats.org/officeDocument/2006/relationships/slideLayout" Target="../slideLayouts/slideLayout2.xml"/><Relationship Id="rId6" Type="http://schemas.openxmlformats.org/officeDocument/2006/relationships/customXml" Target="../ink/ink3.xml"/><Relationship Id="rId5" Type="http://schemas.openxmlformats.org/officeDocument/2006/relationships/customXml" Target="../ink/ink2.xml"/><Relationship Id="rId10" Type="http://schemas.openxmlformats.org/officeDocument/2006/relationships/customXml" Target="../ink/ink6.xml"/><Relationship Id="rId4" Type="http://schemas.openxmlformats.org/officeDocument/2006/relationships/image" Target="../media/image15.png"/><Relationship Id="rId9" Type="http://schemas.openxmlformats.org/officeDocument/2006/relationships/customXml" Target="../ink/ink5.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8E6170-4A66-460D-A1DA-7F5D8397A7F8}"/>
              </a:ext>
            </a:extLst>
          </p:cNvPr>
          <p:cNvSpPr>
            <a:spLocks noGrp="1"/>
          </p:cNvSpPr>
          <p:nvPr>
            <p:ph type="ctrTitle"/>
          </p:nvPr>
        </p:nvSpPr>
        <p:spPr/>
        <p:txBody>
          <a:bodyPr/>
          <a:lstStyle/>
          <a:p>
            <a:r>
              <a:rPr lang="en-US" dirty="0"/>
              <a:t>Intro. to Natural Language Processing</a:t>
            </a:r>
          </a:p>
        </p:txBody>
      </p:sp>
      <p:sp>
        <p:nvSpPr>
          <p:cNvPr id="3" name="Subtitle 2">
            <a:extLst>
              <a:ext uri="{FF2B5EF4-FFF2-40B4-BE49-F238E27FC236}">
                <a16:creationId xmlns:a16="http://schemas.microsoft.com/office/drawing/2014/main" id="{24048C7C-359C-41D6-95B9-3F65C007DA82}"/>
              </a:ext>
            </a:extLst>
          </p:cNvPr>
          <p:cNvSpPr>
            <a:spLocks noGrp="1"/>
          </p:cNvSpPr>
          <p:nvPr>
            <p:ph type="subTitle" idx="1"/>
          </p:nvPr>
        </p:nvSpPr>
        <p:spPr/>
        <p:txBody>
          <a:bodyPr/>
          <a:lstStyle/>
          <a:p>
            <a:r>
              <a:rPr lang="en-US" dirty="0"/>
              <a:t>Pree Thiengburanathum, PhD.</a:t>
            </a:r>
          </a:p>
        </p:txBody>
      </p:sp>
    </p:spTree>
    <p:extLst>
      <p:ext uri="{BB962C8B-B14F-4D97-AF65-F5344CB8AC3E}">
        <p14:creationId xmlns:p14="http://schemas.microsoft.com/office/powerpoint/2010/main" val="4925925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30775-837E-4B62-AEDE-B63DC7590DE2}"/>
              </a:ext>
            </a:extLst>
          </p:cNvPr>
          <p:cNvSpPr>
            <a:spLocks noGrp="1"/>
          </p:cNvSpPr>
          <p:nvPr>
            <p:ph type="title"/>
          </p:nvPr>
        </p:nvSpPr>
        <p:spPr/>
        <p:txBody>
          <a:bodyPr/>
          <a:lstStyle/>
          <a:p>
            <a:r>
              <a:rPr lang="en-US" dirty="0"/>
              <a:t>Text Analytics	</a:t>
            </a:r>
          </a:p>
        </p:txBody>
      </p:sp>
      <p:sp>
        <p:nvSpPr>
          <p:cNvPr id="3" name="Content Placeholder 2">
            <a:extLst>
              <a:ext uri="{FF2B5EF4-FFF2-40B4-BE49-F238E27FC236}">
                <a16:creationId xmlns:a16="http://schemas.microsoft.com/office/drawing/2014/main" id="{95BA17AC-61AC-424D-A903-F4460AC7BD10}"/>
              </a:ext>
            </a:extLst>
          </p:cNvPr>
          <p:cNvSpPr>
            <a:spLocks noGrp="1"/>
          </p:cNvSpPr>
          <p:nvPr>
            <p:ph idx="1"/>
          </p:nvPr>
        </p:nvSpPr>
        <p:spPr/>
        <p:txBody>
          <a:bodyPr>
            <a:normAutofit/>
          </a:bodyPr>
          <a:lstStyle/>
          <a:p>
            <a:r>
              <a:rPr lang="en-US" dirty="0"/>
              <a:t>The vast </a:t>
            </a:r>
            <a:r>
              <a:rPr lang="en-US" dirty="0">
                <a:solidFill>
                  <a:srgbClr val="FF0000"/>
                </a:solidFill>
              </a:rPr>
              <a:t>majority of business data is stored in text </a:t>
            </a:r>
            <a:r>
              <a:rPr lang="en-US" dirty="0"/>
              <a:t>documents that are virtually unstructured.</a:t>
            </a:r>
          </a:p>
          <a:p>
            <a:r>
              <a:rPr lang="en-US" dirty="0"/>
              <a:t>Text analytics is a broader concept that includes </a:t>
            </a:r>
            <a:r>
              <a:rPr lang="en-US" dirty="0">
                <a:solidFill>
                  <a:srgbClr val="FF0000"/>
                </a:solidFill>
              </a:rPr>
              <a:t>information retrieval </a:t>
            </a:r>
            <a:r>
              <a:rPr lang="en-US" dirty="0"/>
              <a:t>(e.g., searching and identifying relevant documents for a given set of key terms) as well as </a:t>
            </a:r>
            <a:r>
              <a:rPr lang="en-US" dirty="0">
                <a:solidFill>
                  <a:srgbClr val="FF0000"/>
                </a:solidFill>
              </a:rPr>
              <a:t>information extraction</a:t>
            </a:r>
            <a:r>
              <a:rPr lang="en-US" dirty="0"/>
              <a:t>, </a:t>
            </a:r>
            <a:r>
              <a:rPr lang="en-US" dirty="0">
                <a:solidFill>
                  <a:srgbClr val="FF0000"/>
                </a:solidFill>
              </a:rPr>
              <a:t>data mining</a:t>
            </a:r>
            <a:r>
              <a:rPr lang="en-US" dirty="0"/>
              <a:t>, and </a:t>
            </a:r>
            <a:r>
              <a:rPr lang="en-US" dirty="0">
                <a:solidFill>
                  <a:srgbClr val="FF0000"/>
                </a:solidFill>
              </a:rPr>
              <a:t>Web mining</a:t>
            </a:r>
            <a:r>
              <a:rPr lang="en-US" dirty="0"/>
              <a:t>,</a:t>
            </a:r>
          </a:p>
          <a:p>
            <a:r>
              <a:rPr lang="en-US" dirty="0"/>
              <a:t>Whereas text mining is primarily focused on discovering new and useful knowledge from the textual data sources.</a:t>
            </a:r>
          </a:p>
        </p:txBody>
      </p:sp>
    </p:spTree>
    <p:extLst>
      <p:ext uri="{BB962C8B-B14F-4D97-AF65-F5344CB8AC3E}">
        <p14:creationId xmlns:p14="http://schemas.microsoft.com/office/powerpoint/2010/main" val="35125036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B7B319-30A9-4CC9-A348-81234E47C6A9}"/>
              </a:ext>
            </a:extLst>
          </p:cNvPr>
          <p:cNvSpPr>
            <a:spLocks noGrp="1"/>
          </p:cNvSpPr>
          <p:nvPr>
            <p:ph type="title"/>
          </p:nvPr>
        </p:nvSpPr>
        <p:spPr>
          <a:xfrm>
            <a:off x="648929" y="629266"/>
            <a:ext cx="5127031" cy="1676603"/>
          </a:xfrm>
        </p:spPr>
        <p:txBody>
          <a:bodyPr>
            <a:normAutofit/>
          </a:bodyPr>
          <a:lstStyle/>
          <a:p>
            <a:r>
              <a:rPr lang="en-US" dirty="0"/>
              <a:t>Text Analytics (cont.)</a:t>
            </a:r>
          </a:p>
        </p:txBody>
      </p:sp>
      <p:sp>
        <p:nvSpPr>
          <p:cNvPr id="3" name="Content Placeholder 2">
            <a:extLst>
              <a:ext uri="{FF2B5EF4-FFF2-40B4-BE49-F238E27FC236}">
                <a16:creationId xmlns:a16="http://schemas.microsoft.com/office/drawing/2014/main" id="{C64D9532-4FC8-46DB-8671-171ABC6C92E5}"/>
              </a:ext>
            </a:extLst>
          </p:cNvPr>
          <p:cNvSpPr>
            <a:spLocks noGrp="1"/>
          </p:cNvSpPr>
          <p:nvPr>
            <p:ph idx="1"/>
          </p:nvPr>
        </p:nvSpPr>
        <p:spPr>
          <a:xfrm>
            <a:off x="648930" y="2438400"/>
            <a:ext cx="5127029" cy="3785419"/>
          </a:xfrm>
        </p:spPr>
        <p:txBody>
          <a:bodyPr>
            <a:normAutofit/>
          </a:bodyPr>
          <a:lstStyle/>
          <a:p>
            <a:r>
              <a:rPr lang="en-US" dirty="0"/>
              <a:t>Top-down approach vs bottom up</a:t>
            </a:r>
          </a:p>
          <a:p>
            <a:r>
              <a:rPr lang="en-US" dirty="0"/>
              <a:t>Text Mining is a derivative of Data Mining.</a:t>
            </a:r>
          </a:p>
          <a:p>
            <a:r>
              <a:rPr lang="en-US" dirty="0"/>
              <a:t>Sentimental Analysis is a derivative of Text Mining.</a:t>
            </a:r>
          </a:p>
          <a:p>
            <a:endParaRPr lang="en-US" dirty="0"/>
          </a:p>
        </p:txBody>
      </p:sp>
      <p:pic>
        <p:nvPicPr>
          <p:cNvPr id="4" name="Picture 3">
            <a:extLst>
              <a:ext uri="{FF2B5EF4-FFF2-40B4-BE49-F238E27FC236}">
                <a16:creationId xmlns:a16="http://schemas.microsoft.com/office/drawing/2014/main" id="{D83821EF-4408-499D-A404-1372F979EE8C}"/>
              </a:ext>
            </a:extLst>
          </p:cNvPr>
          <p:cNvPicPr>
            <a:picLocks noChangeAspect="1"/>
          </p:cNvPicPr>
          <p:nvPr/>
        </p:nvPicPr>
        <p:blipFill rotWithShape="1">
          <a:blip r:embed="rId2"/>
          <a:srcRect l="7230" r="8318" b="2"/>
          <a:stretch/>
        </p:blipFill>
        <p:spPr>
          <a:xfrm>
            <a:off x="5948000" y="730588"/>
            <a:ext cx="5284479" cy="5396824"/>
          </a:xfrm>
          <a:prstGeom prst="rect">
            <a:avLst/>
          </a:prstGeom>
          <a:effectLst/>
        </p:spPr>
      </p:pic>
    </p:spTree>
    <p:extLst>
      <p:ext uri="{BB962C8B-B14F-4D97-AF65-F5344CB8AC3E}">
        <p14:creationId xmlns:p14="http://schemas.microsoft.com/office/powerpoint/2010/main" val="30198106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12B637-16C4-4359-9E45-70D6D88520A9}"/>
              </a:ext>
            </a:extLst>
          </p:cNvPr>
          <p:cNvSpPr>
            <a:spLocks noGrp="1"/>
          </p:cNvSpPr>
          <p:nvPr>
            <p:ph type="title"/>
          </p:nvPr>
        </p:nvSpPr>
        <p:spPr/>
        <p:txBody>
          <a:bodyPr/>
          <a:lstStyle/>
          <a:p>
            <a:r>
              <a:rPr lang="en-US" dirty="0"/>
              <a:t>Text Mining</a:t>
            </a:r>
          </a:p>
        </p:txBody>
      </p:sp>
      <p:sp>
        <p:nvSpPr>
          <p:cNvPr id="3" name="Content Placeholder 2">
            <a:extLst>
              <a:ext uri="{FF2B5EF4-FFF2-40B4-BE49-F238E27FC236}">
                <a16:creationId xmlns:a16="http://schemas.microsoft.com/office/drawing/2014/main" id="{6BDE7535-BF90-4241-BAE1-2B5E68AA48BC}"/>
              </a:ext>
            </a:extLst>
          </p:cNvPr>
          <p:cNvSpPr>
            <a:spLocks noGrp="1"/>
          </p:cNvSpPr>
          <p:nvPr>
            <p:ph idx="1"/>
          </p:nvPr>
        </p:nvSpPr>
        <p:spPr/>
        <p:txBody>
          <a:bodyPr/>
          <a:lstStyle/>
          <a:p>
            <a:r>
              <a:rPr lang="en-US" dirty="0"/>
              <a:t>AKA. Text data mining/knowledge discovery in textual database</a:t>
            </a:r>
          </a:p>
          <a:p>
            <a:r>
              <a:rPr lang="en-US" dirty="0"/>
              <a:t>Large amount of unstructured data</a:t>
            </a:r>
          </a:p>
          <a:p>
            <a:r>
              <a:rPr lang="en-US" dirty="0"/>
              <a:t>Word, PDF, XML, etc.</a:t>
            </a:r>
          </a:p>
          <a:p>
            <a:endParaRPr lang="en-US" dirty="0"/>
          </a:p>
          <a:p>
            <a:r>
              <a:rPr lang="en-US" dirty="0"/>
              <a:t>Benefit domains:</a:t>
            </a:r>
          </a:p>
          <a:p>
            <a:pPr lvl="1"/>
            <a:r>
              <a:rPr lang="en-US" sz="2800" dirty="0"/>
              <a:t>In the areas where very large amount of textual data are being generated.</a:t>
            </a:r>
          </a:p>
          <a:p>
            <a:pPr lvl="1"/>
            <a:r>
              <a:rPr lang="en-US" sz="2800" u="sng" dirty="0">
                <a:solidFill>
                  <a:srgbClr val="FF0000"/>
                </a:solidFill>
              </a:rPr>
              <a:t>Could you give some example?</a:t>
            </a:r>
            <a:endParaRPr lang="th-TH" sz="2800" u="sng" dirty="0">
              <a:solidFill>
                <a:srgbClr val="FF0000"/>
              </a:solidFill>
            </a:endParaRPr>
          </a:p>
          <a:p>
            <a:endParaRPr lang="th-TH" dirty="0"/>
          </a:p>
          <a:p>
            <a:endParaRPr lang="en-US" dirty="0"/>
          </a:p>
        </p:txBody>
      </p:sp>
    </p:spTree>
    <p:extLst>
      <p:ext uri="{BB962C8B-B14F-4D97-AF65-F5344CB8AC3E}">
        <p14:creationId xmlns:p14="http://schemas.microsoft.com/office/powerpoint/2010/main" val="31321318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2C41E-3650-475A-BADF-A31F8D46982B}"/>
              </a:ext>
            </a:extLst>
          </p:cNvPr>
          <p:cNvSpPr>
            <a:spLocks noGrp="1"/>
          </p:cNvSpPr>
          <p:nvPr>
            <p:ph type="title"/>
          </p:nvPr>
        </p:nvSpPr>
        <p:spPr/>
        <p:txBody>
          <a:bodyPr/>
          <a:lstStyle/>
          <a:p>
            <a:r>
              <a:rPr lang="en-US" dirty="0"/>
              <a:t>Text Mining (cont.)</a:t>
            </a:r>
          </a:p>
        </p:txBody>
      </p:sp>
      <p:sp>
        <p:nvSpPr>
          <p:cNvPr id="3" name="Content Placeholder 2">
            <a:extLst>
              <a:ext uri="{FF2B5EF4-FFF2-40B4-BE49-F238E27FC236}">
                <a16:creationId xmlns:a16="http://schemas.microsoft.com/office/drawing/2014/main" id="{8E69C8ED-DF58-46A1-9824-FB44EE8A64BF}"/>
              </a:ext>
            </a:extLst>
          </p:cNvPr>
          <p:cNvSpPr>
            <a:spLocks noGrp="1"/>
          </p:cNvSpPr>
          <p:nvPr>
            <p:ph idx="1"/>
          </p:nvPr>
        </p:nvSpPr>
        <p:spPr/>
        <p:txBody>
          <a:bodyPr/>
          <a:lstStyle/>
          <a:p>
            <a:r>
              <a:rPr lang="en-US" dirty="0"/>
              <a:t>Law – court orders</a:t>
            </a:r>
          </a:p>
          <a:p>
            <a:r>
              <a:rPr lang="en-US" dirty="0"/>
              <a:t>Academic research – research article</a:t>
            </a:r>
          </a:p>
          <a:p>
            <a:r>
              <a:rPr lang="en-US" dirty="0"/>
              <a:t>Finance – quarterly report</a:t>
            </a:r>
          </a:p>
          <a:p>
            <a:r>
              <a:rPr lang="en-US" dirty="0"/>
              <a:t>Medicine – discharge summaries</a:t>
            </a:r>
          </a:p>
          <a:p>
            <a:r>
              <a:rPr lang="en-US" dirty="0"/>
              <a:t>Biology- molecular interactions</a:t>
            </a:r>
          </a:p>
          <a:p>
            <a:r>
              <a:rPr lang="en-US" dirty="0"/>
              <a:t>Marketing – customer comments</a:t>
            </a:r>
          </a:p>
          <a:p>
            <a:r>
              <a:rPr lang="en-US" dirty="0"/>
              <a:t>Social Science – Web board, Twitter , etc.</a:t>
            </a:r>
          </a:p>
          <a:p>
            <a:r>
              <a:rPr lang="en-US" dirty="0"/>
              <a:t>Technology – e-mail? Is Gmail the smartest?</a:t>
            </a:r>
          </a:p>
        </p:txBody>
      </p:sp>
    </p:spTree>
    <p:extLst>
      <p:ext uri="{BB962C8B-B14F-4D97-AF65-F5344CB8AC3E}">
        <p14:creationId xmlns:p14="http://schemas.microsoft.com/office/powerpoint/2010/main" val="15935626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4B498-FCAF-4D93-A968-B04436337062}"/>
              </a:ext>
            </a:extLst>
          </p:cNvPr>
          <p:cNvSpPr>
            <a:spLocks noGrp="1"/>
          </p:cNvSpPr>
          <p:nvPr>
            <p:ph type="title"/>
          </p:nvPr>
        </p:nvSpPr>
        <p:spPr/>
        <p:txBody>
          <a:bodyPr/>
          <a:lstStyle/>
          <a:p>
            <a:r>
              <a:rPr lang="en-US" dirty="0"/>
              <a:t>Text Mining applications</a:t>
            </a:r>
          </a:p>
        </p:txBody>
      </p:sp>
      <p:sp>
        <p:nvSpPr>
          <p:cNvPr id="3" name="Content Placeholder 2">
            <a:extLst>
              <a:ext uri="{FF2B5EF4-FFF2-40B4-BE49-F238E27FC236}">
                <a16:creationId xmlns:a16="http://schemas.microsoft.com/office/drawing/2014/main" id="{AAC616D6-FE76-40BB-A967-C218C3DF964E}"/>
              </a:ext>
            </a:extLst>
          </p:cNvPr>
          <p:cNvSpPr>
            <a:spLocks noGrp="1"/>
          </p:cNvSpPr>
          <p:nvPr>
            <p:ph idx="1"/>
          </p:nvPr>
        </p:nvSpPr>
        <p:spPr/>
        <p:txBody>
          <a:bodyPr>
            <a:normAutofit fontScale="92500" lnSpcReduction="10000"/>
          </a:bodyPr>
          <a:lstStyle/>
          <a:p>
            <a:r>
              <a:rPr lang="en-US" b="1" dirty="0"/>
              <a:t>Information extraction </a:t>
            </a:r>
            <a:r>
              <a:rPr lang="en-US" dirty="0"/>
              <a:t>– identify the key phrases and relationship within text</a:t>
            </a:r>
          </a:p>
          <a:p>
            <a:r>
              <a:rPr lang="en-US" b="1" dirty="0"/>
              <a:t>Topic tracking </a:t>
            </a:r>
            <a:r>
              <a:rPr lang="en-US" dirty="0"/>
              <a:t>– predict/recommend other document of interest to user.</a:t>
            </a:r>
          </a:p>
          <a:p>
            <a:r>
              <a:rPr lang="en-US" b="1" dirty="0"/>
              <a:t>Summarization</a:t>
            </a:r>
            <a:r>
              <a:rPr lang="en-US" dirty="0"/>
              <a:t> – summarizing a document to save time of the reader.</a:t>
            </a:r>
          </a:p>
          <a:p>
            <a:r>
              <a:rPr lang="en-US" b="1" dirty="0"/>
              <a:t>Categorization</a:t>
            </a:r>
            <a:r>
              <a:rPr lang="en-US" dirty="0"/>
              <a:t> – identify the main themes of a document and put to the right themes</a:t>
            </a:r>
          </a:p>
          <a:p>
            <a:r>
              <a:rPr lang="en-US" b="1" dirty="0"/>
              <a:t>Clustering</a:t>
            </a:r>
            <a:r>
              <a:rPr lang="en-US" dirty="0"/>
              <a:t> – group similar documents without having a predefined set of categories</a:t>
            </a:r>
          </a:p>
          <a:p>
            <a:r>
              <a:rPr lang="en-US" b="1" dirty="0"/>
              <a:t>Concept linking </a:t>
            </a:r>
            <a:r>
              <a:rPr lang="en-US" dirty="0"/>
              <a:t>– connects related documents by identify their shared concepts.</a:t>
            </a:r>
          </a:p>
          <a:p>
            <a:r>
              <a:rPr lang="en-US" b="1" dirty="0"/>
              <a:t>Question answering </a:t>
            </a:r>
            <a:r>
              <a:rPr lang="en-US" dirty="0"/>
              <a:t>– find the best answer to a given question</a:t>
            </a:r>
          </a:p>
        </p:txBody>
      </p:sp>
    </p:spTree>
    <p:extLst>
      <p:ext uri="{BB962C8B-B14F-4D97-AF65-F5344CB8AC3E}">
        <p14:creationId xmlns:p14="http://schemas.microsoft.com/office/powerpoint/2010/main" val="11551846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88D141-A347-400B-A33A-8A9B369B3ED5}"/>
              </a:ext>
            </a:extLst>
          </p:cNvPr>
          <p:cNvSpPr>
            <a:spLocks noGrp="1"/>
          </p:cNvSpPr>
          <p:nvPr>
            <p:ph type="title"/>
          </p:nvPr>
        </p:nvSpPr>
        <p:spPr/>
        <p:txBody>
          <a:bodyPr/>
          <a:lstStyle/>
          <a:p>
            <a:r>
              <a:rPr lang="en-US" dirty="0"/>
              <a:t>Text Mining applications</a:t>
            </a:r>
            <a:r>
              <a:rPr lang="th-TH" dirty="0"/>
              <a:t> </a:t>
            </a:r>
            <a:r>
              <a:rPr lang="en-US" dirty="0"/>
              <a:t>(cont.)</a:t>
            </a:r>
          </a:p>
        </p:txBody>
      </p:sp>
      <p:sp>
        <p:nvSpPr>
          <p:cNvPr id="3" name="Content Placeholder 2">
            <a:extLst>
              <a:ext uri="{FF2B5EF4-FFF2-40B4-BE49-F238E27FC236}">
                <a16:creationId xmlns:a16="http://schemas.microsoft.com/office/drawing/2014/main" id="{E3646D04-512F-4A86-8DE6-D61BE8D48B14}"/>
              </a:ext>
            </a:extLst>
          </p:cNvPr>
          <p:cNvSpPr>
            <a:spLocks noGrp="1"/>
          </p:cNvSpPr>
          <p:nvPr>
            <p:ph idx="1"/>
          </p:nvPr>
        </p:nvSpPr>
        <p:spPr/>
        <p:txBody>
          <a:bodyPr/>
          <a:lstStyle/>
          <a:p>
            <a:r>
              <a:rPr lang="en-US" b="1" dirty="0"/>
              <a:t>Intention mining/recognition/detection </a:t>
            </a:r>
            <a:r>
              <a:rPr lang="en-US" dirty="0"/>
              <a:t>– discover user intention based on comments, reviews, tweets, blogs</a:t>
            </a:r>
          </a:p>
          <a:p>
            <a:r>
              <a:rPr lang="en-US" b="1" dirty="0"/>
              <a:t>Concept mining </a:t>
            </a:r>
            <a:r>
              <a:rPr lang="en-US" dirty="0"/>
              <a:t>– extract idea and concept from large static social media</a:t>
            </a:r>
          </a:p>
          <a:p>
            <a:r>
              <a:rPr lang="en-US" b="1" dirty="0"/>
              <a:t>Sentiment Analysis </a:t>
            </a:r>
            <a:r>
              <a:rPr lang="en-US" dirty="0"/>
              <a:t>– categorize text to sentiment polarity (pos, neg, neu)</a:t>
            </a:r>
          </a:p>
        </p:txBody>
      </p:sp>
    </p:spTree>
    <p:extLst>
      <p:ext uri="{BB962C8B-B14F-4D97-AF65-F5344CB8AC3E}">
        <p14:creationId xmlns:p14="http://schemas.microsoft.com/office/powerpoint/2010/main" val="1998305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A7A971-3B96-4A77-9B55-071C49C27377}"/>
              </a:ext>
            </a:extLst>
          </p:cNvPr>
          <p:cNvSpPr>
            <a:spLocks noGrp="1"/>
          </p:cNvSpPr>
          <p:nvPr>
            <p:ph type="title"/>
          </p:nvPr>
        </p:nvSpPr>
        <p:spPr/>
        <p:txBody>
          <a:bodyPr/>
          <a:lstStyle/>
          <a:p>
            <a:r>
              <a:rPr lang="en-US" dirty="0"/>
              <a:t>Text mining terminologies</a:t>
            </a:r>
          </a:p>
        </p:txBody>
      </p:sp>
      <p:sp>
        <p:nvSpPr>
          <p:cNvPr id="3" name="Content Placeholder 2">
            <a:extLst>
              <a:ext uri="{FF2B5EF4-FFF2-40B4-BE49-F238E27FC236}">
                <a16:creationId xmlns:a16="http://schemas.microsoft.com/office/drawing/2014/main" id="{EEB9BD9C-9CFE-4B4C-A276-D738AD91C7AE}"/>
              </a:ext>
            </a:extLst>
          </p:cNvPr>
          <p:cNvSpPr>
            <a:spLocks noGrp="1"/>
          </p:cNvSpPr>
          <p:nvPr>
            <p:ph idx="1"/>
          </p:nvPr>
        </p:nvSpPr>
        <p:spPr/>
        <p:txBody>
          <a:bodyPr>
            <a:normAutofit lnSpcReduction="10000"/>
          </a:bodyPr>
          <a:lstStyle/>
          <a:p>
            <a:r>
              <a:rPr lang="en-US" b="1" i="1" dirty="0"/>
              <a:t>Unstructured data (versus structured data). </a:t>
            </a:r>
            <a:r>
              <a:rPr lang="en-US" i="1" dirty="0"/>
              <a:t>– human readable</a:t>
            </a:r>
          </a:p>
          <a:p>
            <a:r>
              <a:rPr lang="en-US" b="1" i="1" dirty="0"/>
              <a:t>Corpus</a:t>
            </a:r>
            <a:r>
              <a:rPr lang="en-US" i="1" dirty="0"/>
              <a:t> = dataset</a:t>
            </a:r>
          </a:p>
          <a:p>
            <a:r>
              <a:rPr lang="en-US" b="1" i="1" dirty="0"/>
              <a:t>Terms </a:t>
            </a:r>
            <a:r>
              <a:rPr lang="en-US" i="1" dirty="0"/>
              <a:t>– single word or multiword </a:t>
            </a:r>
            <a:r>
              <a:rPr lang="en-US" i="1" dirty="0" err="1"/>
              <a:t>pharse</a:t>
            </a:r>
            <a:r>
              <a:rPr lang="en-US" i="1" dirty="0"/>
              <a:t> from corpus</a:t>
            </a:r>
          </a:p>
          <a:p>
            <a:r>
              <a:rPr lang="en-US" b="1" i="1" dirty="0"/>
              <a:t>Concepts</a:t>
            </a:r>
            <a:r>
              <a:rPr lang="en-US" i="1" dirty="0"/>
              <a:t> – features generated from documents.</a:t>
            </a:r>
          </a:p>
          <a:p>
            <a:r>
              <a:rPr lang="en-US" b="1" i="1" dirty="0"/>
              <a:t>Stemming </a:t>
            </a:r>
            <a:r>
              <a:rPr lang="en-US" i="1" dirty="0"/>
              <a:t>– process of reducing inflected word to their root</a:t>
            </a:r>
          </a:p>
          <a:p>
            <a:r>
              <a:rPr lang="en-US" b="1" i="1" dirty="0"/>
              <a:t>Stop words- </a:t>
            </a:r>
            <a:r>
              <a:rPr lang="en-US" i="1" dirty="0"/>
              <a:t>words that are filtered out after processed.</a:t>
            </a:r>
          </a:p>
          <a:p>
            <a:r>
              <a:rPr lang="en-US" b="1" i="1" dirty="0"/>
              <a:t>Synonyms and polysemes </a:t>
            </a:r>
            <a:r>
              <a:rPr lang="en-US" i="1" dirty="0"/>
              <a:t>– </a:t>
            </a:r>
            <a:r>
              <a:rPr lang="en-US" dirty="0"/>
              <a:t>syntactically different/identical words</a:t>
            </a:r>
            <a:endParaRPr lang="en-US" i="1" dirty="0"/>
          </a:p>
          <a:p>
            <a:r>
              <a:rPr lang="en-US" b="1" i="1" dirty="0"/>
              <a:t>Tokenizing</a:t>
            </a:r>
            <a:r>
              <a:rPr lang="en-US" i="1" dirty="0"/>
              <a:t> – block of text</a:t>
            </a:r>
          </a:p>
          <a:p>
            <a:r>
              <a:rPr lang="en-US" b="1" i="1" dirty="0"/>
              <a:t>Word frequency </a:t>
            </a:r>
            <a:r>
              <a:rPr lang="en-US" i="1" dirty="0"/>
              <a:t>- #time that word occur in the document</a:t>
            </a:r>
            <a:endParaRPr lang="en-US" dirty="0"/>
          </a:p>
        </p:txBody>
      </p:sp>
    </p:spTree>
    <p:extLst>
      <p:ext uri="{BB962C8B-B14F-4D97-AF65-F5344CB8AC3E}">
        <p14:creationId xmlns:p14="http://schemas.microsoft.com/office/powerpoint/2010/main" val="21908898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AEBC39-4BA6-4BA5-8473-581E5C4013A3}"/>
              </a:ext>
            </a:extLst>
          </p:cNvPr>
          <p:cNvSpPr>
            <a:spLocks noGrp="1"/>
          </p:cNvSpPr>
          <p:nvPr>
            <p:ph type="title"/>
          </p:nvPr>
        </p:nvSpPr>
        <p:spPr/>
        <p:txBody>
          <a:bodyPr/>
          <a:lstStyle/>
          <a:p>
            <a:r>
              <a:rPr lang="en-US" dirty="0"/>
              <a:t>Text mining terminologies (cont.)</a:t>
            </a:r>
          </a:p>
        </p:txBody>
      </p:sp>
      <p:sp>
        <p:nvSpPr>
          <p:cNvPr id="3" name="Content Placeholder 2">
            <a:extLst>
              <a:ext uri="{FF2B5EF4-FFF2-40B4-BE49-F238E27FC236}">
                <a16:creationId xmlns:a16="http://schemas.microsoft.com/office/drawing/2014/main" id="{BA6F71C9-8CFE-4558-8257-353D84B2100E}"/>
              </a:ext>
            </a:extLst>
          </p:cNvPr>
          <p:cNvSpPr>
            <a:spLocks noGrp="1"/>
          </p:cNvSpPr>
          <p:nvPr>
            <p:ph idx="1"/>
          </p:nvPr>
        </p:nvSpPr>
        <p:spPr/>
        <p:txBody>
          <a:bodyPr/>
          <a:lstStyle/>
          <a:p>
            <a:r>
              <a:rPr lang="en-US" b="1" i="1" dirty="0"/>
              <a:t>Morphology </a:t>
            </a:r>
            <a:r>
              <a:rPr lang="en-US" i="1" dirty="0"/>
              <a:t>– form and formation of words in a language </a:t>
            </a:r>
          </a:p>
          <a:p>
            <a:r>
              <a:rPr lang="en-US" b="1" i="1" dirty="0"/>
              <a:t>Morphemes</a:t>
            </a:r>
            <a:r>
              <a:rPr lang="en-US" i="1" dirty="0"/>
              <a:t> – an element in word</a:t>
            </a:r>
          </a:p>
          <a:p>
            <a:r>
              <a:rPr lang="en-US" b="1" i="1" dirty="0"/>
              <a:t>Word frequency </a:t>
            </a:r>
            <a:r>
              <a:rPr lang="en-US" i="1" dirty="0"/>
              <a:t>– the number of times a word is found</a:t>
            </a:r>
          </a:p>
          <a:p>
            <a:endParaRPr lang="en-US" dirty="0"/>
          </a:p>
        </p:txBody>
      </p:sp>
    </p:spTree>
    <p:extLst>
      <p:ext uri="{BB962C8B-B14F-4D97-AF65-F5344CB8AC3E}">
        <p14:creationId xmlns:p14="http://schemas.microsoft.com/office/powerpoint/2010/main" val="25752364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8D2DD0-BA13-4CAF-A3C7-5699C5B82DF1}"/>
              </a:ext>
            </a:extLst>
          </p:cNvPr>
          <p:cNvSpPr>
            <a:spLocks noGrp="1"/>
          </p:cNvSpPr>
          <p:nvPr>
            <p:ph type="title"/>
          </p:nvPr>
        </p:nvSpPr>
        <p:spPr/>
        <p:txBody>
          <a:bodyPr/>
          <a:lstStyle/>
          <a:p>
            <a:r>
              <a:rPr lang="en-US" dirty="0"/>
              <a:t>Intro Natural Language Processing (NLP)</a:t>
            </a:r>
          </a:p>
        </p:txBody>
      </p:sp>
      <p:sp>
        <p:nvSpPr>
          <p:cNvPr id="3" name="Content Placeholder 2">
            <a:extLst>
              <a:ext uri="{FF2B5EF4-FFF2-40B4-BE49-F238E27FC236}">
                <a16:creationId xmlns:a16="http://schemas.microsoft.com/office/drawing/2014/main" id="{D434B020-DAD8-42DB-BA43-06539EBD7AE0}"/>
              </a:ext>
            </a:extLst>
          </p:cNvPr>
          <p:cNvSpPr>
            <a:spLocks noGrp="1"/>
          </p:cNvSpPr>
          <p:nvPr>
            <p:ph idx="1"/>
          </p:nvPr>
        </p:nvSpPr>
        <p:spPr/>
        <p:txBody>
          <a:bodyPr/>
          <a:lstStyle/>
          <a:p>
            <a:r>
              <a:rPr lang="en-US" dirty="0"/>
              <a:t>Natural language vs Programming language</a:t>
            </a:r>
          </a:p>
          <a:p>
            <a:pPr lvl="1"/>
            <a:r>
              <a:rPr lang="en-US" dirty="0"/>
              <a:t>NL - human share information with human</a:t>
            </a:r>
          </a:p>
          <a:p>
            <a:pPr lvl="1"/>
            <a:r>
              <a:rPr lang="en-US" dirty="0"/>
              <a:t>PL – human tells machines what to do</a:t>
            </a:r>
          </a:p>
          <a:p>
            <a:r>
              <a:rPr lang="en-US" dirty="0"/>
              <a:t>NLP – Machine can now process natural language (i.e., interpreter)</a:t>
            </a:r>
          </a:p>
        </p:txBody>
      </p:sp>
    </p:spTree>
    <p:extLst>
      <p:ext uri="{BB962C8B-B14F-4D97-AF65-F5344CB8AC3E}">
        <p14:creationId xmlns:p14="http://schemas.microsoft.com/office/powerpoint/2010/main" val="28548118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A39DA8-D3AE-4D41-91E8-FC5A2E2CE854}"/>
              </a:ext>
            </a:extLst>
          </p:cNvPr>
          <p:cNvSpPr>
            <a:spLocks noGrp="1"/>
          </p:cNvSpPr>
          <p:nvPr>
            <p:ph type="title"/>
          </p:nvPr>
        </p:nvSpPr>
        <p:spPr/>
        <p:txBody>
          <a:bodyPr/>
          <a:lstStyle/>
          <a:p>
            <a:r>
              <a:rPr lang="en-US" dirty="0"/>
              <a:t>Intro NLP (cont.)</a:t>
            </a:r>
          </a:p>
        </p:txBody>
      </p:sp>
      <p:sp>
        <p:nvSpPr>
          <p:cNvPr id="3" name="Content Placeholder 2">
            <a:extLst>
              <a:ext uri="{FF2B5EF4-FFF2-40B4-BE49-F238E27FC236}">
                <a16:creationId xmlns:a16="http://schemas.microsoft.com/office/drawing/2014/main" id="{DCA0CFAA-7A85-4FBF-8B75-325C7B23BD65}"/>
              </a:ext>
            </a:extLst>
          </p:cNvPr>
          <p:cNvSpPr>
            <a:spLocks noGrp="1"/>
          </p:cNvSpPr>
          <p:nvPr>
            <p:ph idx="1"/>
          </p:nvPr>
        </p:nvSpPr>
        <p:spPr/>
        <p:txBody>
          <a:bodyPr/>
          <a:lstStyle/>
          <a:p>
            <a:r>
              <a:rPr lang="en-US" dirty="0"/>
              <a:t>Subfield of AI and Computation Intelligent/linguistics.</a:t>
            </a:r>
          </a:p>
          <a:p>
            <a:r>
              <a:rPr lang="en-US" dirty="0"/>
              <a:t>Try to understanding the natural human language.</a:t>
            </a:r>
          </a:p>
          <a:p>
            <a:r>
              <a:rPr lang="en-US" dirty="0"/>
              <a:t>Moving forward to syntax-drive (word counting) to true understanding and processing of NLP</a:t>
            </a:r>
          </a:p>
          <a:p>
            <a:r>
              <a:rPr lang="en-US" dirty="0"/>
              <a:t>Considering grammatical, semantic constraint and context.</a:t>
            </a:r>
          </a:p>
        </p:txBody>
      </p:sp>
    </p:spTree>
    <p:extLst>
      <p:ext uri="{BB962C8B-B14F-4D97-AF65-F5344CB8AC3E}">
        <p14:creationId xmlns:p14="http://schemas.microsoft.com/office/powerpoint/2010/main" val="37646382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81FA62-2BC2-478F-8CCF-A077ACD12C7F}"/>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A8CF5279-E4C9-4130-92CD-B36BB0185FC2}"/>
              </a:ext>
            </a:extLst>
          </p:cNvPr>
          <p:cNvSpPr>
            <a:spLocks noGrp="1"/>
          </p:cNvSpPr>
          <p:nvPr>
            <p:ph idx="1"/>
          </p:nvPr>
        </p:nvSpPr>
        <p:spPr/>
        <p:txBody>
          <a:bodyPr/>
          <a:lstStyle/>
          <a:p>
            <a:r>
              <a:rPr lang="en-US" dirty="0"/>
              <a:t>Intro to unstructured data (NLP)</a:t>
            </a:r>
          </a:p>
          <a:p>
            <a:r>
              <a:rPr lang="en-US" dirty="0"/>
              <a:t>Workshop (approx. 1-3)</a:t>
            </a:r>
          </a:p>
          <a:p>
            <a:r>
              <a:rPr lang="en-US" dirty="0"/>
              <a:t>Case study 1</a:t>
            </a:r>
          </a:p>
        </p:txBody>
      </p:sp>
    </p:spTree>
    <p:extLst>
      <p:ext uri="{BB962C8B-B14F-4D97-AF65-F5344CB8AC3E}">
        <p14:creationId xmlns:p14="http://schemas.microsoft.com/office/powerpoint/2010/main" val="18152493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100785-95DE-4F28-9A7F-DB1FEB4D7908}"/>
              </a:ext>
            </a:extLst>
          </p:cNvPr>
          <p:cNvSpPr>
            <a:spLocks noGrp="1"/>
          </p:cNvSpPr>
          <p:nvPr>
            <p:ph type="title"/>
          </p:nvPr>
        </p:nvSpPr>
        <p:spPr/>
        <p:txBody>
          <a:bodyPr/>
          <a:lstStyle/>
          <a:p>
            <a:r>
              <a:rPr lang="en-US" dirty="0"/>
              <a:t>NLP practical applications</a:t>
            </a:r>
          </a:p>
        </p:txBody>
      </p:sp>
      <p:sp>
        <p:nvSpPr>
          <p:cNvPr id="3" name="Content Placeholder 2">
            <a:extLst>
              <a:ext uri="{FF2B5EF4-FFF2-40B4-BE49-F238E27FC236}">
                <a16:creationId xmlns:a16="http://schemas.microsoft.com/office/drawing/2014/main" id="{3F651D7F-DBF2-44BF-AB71-7C73E84A22E3}"/>
              </a:ext>
            </a:extLst>
          </p:cNvPr>
          <p:cNvSpPr>
            <a:spLocks noGrp="1"/>
          </p:cNvSpPr>
          <p:nvPr>
            <p:ph idx="1"/>
          </p:nvPr>
        </p:nvSpPr>
        <p:spPr/>
        <p:txBody>
          <a:bodyPr>
            <a:normAutofit lnSpcReduction="10000"/>
          </a:bodyPr>
          <a:lstStyle/>
          <a:p>
            <a:r>
              <a:rPr lang="en-US" b="1" dirty="0"/>
              <a:t>Editing</a:t>
            </a:r>
            <a:r>
              <a:rPr lang="en-US" dirty="0"/>
              <a:t> – spelling, grammar, style</a:t>
            </a:r>
          </a:p>
          <a:p>
            <a:r>
              <a:rPr lang="en-US" b="1" dirty="0"/>
              <a:t>Dialog</a:t>
            </a:r>
            <a:r>
              <a:rPr lang="en-US" dirty="0"/>
              <a:t> – Chatbot, assistant, scheduling</a:t>
            </a:r>
          </a:p>
          <a:p>
            <a:r>
              <a:rPr lang="en-US" b="1" dirty="0"/>
              <a:t>Email</a:t>
            </a:r>
            <a:r>
              <a:rPr lang="en-US" dirty="0"/>
              <a:t> – spam filter,  classification, prioritization</a:t>
            </a:r>
          </a:p>
          <a:p>
            <a:r>
              <a:rPr lang="en-US" b="1" dirty="0"/>
              <a:t>Text mining </a:t>
            </a:r>
            <a:r>
              <a:rPr lang="en-US" dirty="0"/>
              <a:t>– Summarization, knowledge extraction</a:t>
            </a:r>
          </a:p>
          <a:p>
            <a:r>
              <a:rPr lang="en-US" b="1" dirty="0"/>
              <a:t>News</a:t>
            </a:r>
            <a:r>
              <a:rPr lang="en-US" dirty="0"/>
              <a:t> – event detection, fact checking, fake news detection</a:t>
            </a:r>
          </a:p>
          <a:p>
            <a:r>
              <a:rPr lang="en-US" b="1" dirty="0"/>
              <a:t>Attribution</a:t>
            </a:r>
            <a:r>
              <a:rPr lang="en-US" dirty="0"/>
              <a:t> – plagiarism detection, literacy forensics,</a:t>
            </a:r>
          </a:p>
          <a:p>
            <a:r>
              <a:rPr lang="en-US" b="1" dirty="0"/>
              <a:t>Creative writing </a:t>
            </a:r>
            <a:r>
              <a:rPr lang="en-US" dirty="0"/>
              <a:t>– Movie scripts, poetry, song lyrics.</a:t>
            </a:r>
          </a:p>
          <a:p>
            <a:r>
              <a:rPr lang="en-US" b="1" dirty="0"/>
              <a:t>Search</a:t>
            </a:r>
            <a:r>
              <a:rPr lang="en-US" dirty="0"/>
              <a:t>- web, documents, autocomplete</a:t>
            </a:r>
          </a:p>
          <a:p>
            <a:r>
              <a:rPr lang="en-US" b="1" dirty="0"/>
              <a:t>Chatbot</a:t>
            </a:r>
            <a:r>
              <a:rPr lang="en-US" dirty="0"/>
              <a:t> – Ambiguous commands, Q/A, scheduling</a:t>
            </a:r>
          </a:p>
        </p:txBody>
      </p:sp>
    </p:spTree>
    <p:extLst>
      <p:ext uri="{BB962C8B-B14F-4D97-AF65-F5344CB8AC3E}">
        <p14:creationId xmlns:p14="http://schemas.microsoft.com/office/powerpoint/2010/main" val="41902878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3CCAA5-0074-419A-B4D8-D0A93D6B11A9}"/>
              </a:ext>
            </a:extLst>
          </p:cNvPr>
          <p:cNvSpPr>
            <a:spLocks noGrp="1"/>
          </p:cNvSpPr>
          <p:nvPr>
            <p:ph type="title"/>
          </p:nvPr>
        </p:nvSpPr>
        <p:spPr/>
        <p:txBody>
          <a:bodyPr/>
          <a:lstStyle/>
          <a:p>
            <a:r>
              <a:rPr lang="en-US" dirty="0"/>
              <a:t>Intro Natural Language Processing (NLP)</a:t>
            </a:r>
          </a:p>
        </p:txBody>
      </p:sp>
      <p:sp>
        <p:nvSpPr>
          <p:cNvPr id="3" name="Content Placeholder 2">
            <a:extLst>
              <a:ext uri="{FF2B5EF4-FFF2-40B4-BE49-F238E27FC236}">
                <a16:creationId xmlns:a16="http://schemas.microsoft.com/office/drawing/2014/main" id="{90651CE9-489E-4E51-9365-D2867EE54051}"/>
              </a:ext>
            </a:extLst>
          </p:cNvPr>
          <p:cNvSpPr>
            <a:spLocks noGrp="1"/>
          </p:cNvSpPr>
          <p:nvPr>
            <p:ph idx="1"/>
          </p:nvPr>
        </p:nvSpPr>
        <p:spPr/>
        <p:txBody>
          <a:bodyPr/>
          <a:lstStyle/>
          <a:p>
            <a:r>
              <a:rPr lang="en-US" dirty="0"/>
              <a:t>Bag-of-words (classical method)</a:t>
            </a:r>
          </a:p>
          <a:p>
            <a:pPr lvl="1"/>
            <a:r>
              <a:rPr lang="en-US" dirty="0"/>
              <a:t>Text, sentences, paragraph, or document -&gt; words</a:t>
            </a:r>
          </a:p>
          <a:p>
            <a:pPr lvl="1"/>
            <a:r>
              <a:rPr lang="en-US" dirty="0"/>
              <a:t>Classification model &lt;spam/legitimate&gt;</a:t>
            </a:r>
          </a:p>
          <a:p>
            <a:pPr lvl="1"/>
            <a:r>
              <a:rPr lang="en-US" dirty="0"/>
              <a:t>One bag is filled with words found in spam messages (Viagra, stock, buy)</a:t>
            </a:r>
          </a:p>
          <a:p>
            <a:pPr lvl="1"/>
            <a:r>
              <a:rPr lang="en-US" dirty="0"/>
              <a:t>Another bag is filed with words related to user’s friend or workplace.</a:t>
            </a:r>
          </a:p>
          <a:p>
            <a:r>
              <a:rPr lang="en-US" dirty="0"/>
              <a:t>Human do not use words without some order or structure</a:t>
            </a:r>
          </a:p>
          <a:p>
            <a:pPr lvl="1"/>
            <a:r>
              <a:rPr lang="en-US" dirty="0"/>
              <a:t>Semantic and syntactic structure</a:t>
            </a:r>
          </a:p>
          <a:p>
            <a:r>
              <a:rPr lang="en-US" dirty="0"/>
              <a:t>Text mining need to look for ways beyond the bag-of-words.</a:t>
            </a:r>
          </a:p>
        </p:txBody>
      </p:sp>
    </p:spTree>
    <p:extLst>
      <p:ext uri="{BB962C8B-B14F-4D97-AF65-F5344CB8AC3E}">
        <p14:creationId xmlns:p14="http://schemas.microsoft.com/office/powerpoint/2010/main" val="3683309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AB9561-8035-4D30-B6D2-5A426F53BDCA}"/>
              </a:ext>
            </a:extLst>
          </p:cNvPr>
          <p:cNvSpPr>
            <a:spLocks noGrp="1"/>
          </p:cNvSpPr>
          <p:nvPr>
            <p:ph type="title"/>
          </p:nvPr>
        </p:nvSpPr>
        <p:spPr/>
        <p:txBody>
          <a:bodyPr/>
          <a:lstStyle/>
          <a:p>
            <a:r>
              <a:rPr lang="en-US" dirty="0"/>
              <a:t>Challenge in NLP (non-practical)</a:t>
            </a:r>
          </a:p>
        </p:txBody>
      </p:sp>
      <p:sp>
        <p:nvSpPr>
          <p:cNvPr id="3" name="Content Placeholder 2">
            <a:extLst>
              <a:ext uri="{FF2B5EF4-FFF2-40B4-BE49-F238E27FC236}">
                <a16:creationId xmlns:a16="http://schemas.microsoft.com/office/drawing/2014/main" id="{158F4C91-3442-4C05-8870-29569E5D67CF}"/>
              </a:ext>
            </a:extLst>
          </p:cNvPr>
          <p:cNvSpPr>
            <a:spLocks noGrp="1"/>
          </p:cNvSpPr>
          <p:nvPr>
            <p:ph idx="1"/>
          </p:nvPr>
        </p:nvSpPr>
        <p:spPr/>
        <p:txBody>
          <a:bodyPr/>
          <a:lstStyle/>
          <a:p>
            <a:r>
              <a:rPr lang="en-US" b="1" dirty="0"/>
              <a:t>Part of speech tagging (POS-tagging</a:t>
            </a:r>
            <a:r>
              <a:rPr lang="en-US" dirty="0"/>
              <a:t>)- identify Adverb verb, noun in  the sentence.</a:t>
            </a:r>
          </a:p>
          <a:p>
            <a:r>
              <a:rPr lang="en-US" b="1" dirty="0"/>
              <a:t>Text segmentation </a:t>
            </a:r>
            <a:r>
              <a:rPr lang="en-US" dirty="0"/>
              <a:t>- Chinese/Thai/Other languages.</a:t>
            </a:r>
          </a:p>
          <a:p>
            <a:r>
              <a:rPr lang="en-US" b="1" dirty="0"/>
              <a:t>Word sense disambiguation </a:t>
            </a:r>
            <a:r>
              <a:rPr lang="en-US" dirty="0"/>
              <a:t>– a word may has more than one meaning.</a:t>
            </a:r>
          </a:p>
          <a:p>
            <a:r>
              <a:rPr lang="en-US" b="1" dirty="0"/>
              <a:t>Syntactic ambiguity </a:t>
            </a:r>
            <a:r>
              <a:rPr lang="en-US" dirty="0"/>
              <a:t>– grammar is ambiguous</a:t>
            </a:r>
          </a:p>
          <a:p>
            <a:r>
              <a:rPr lang="en-US" b="1" dirty="0"/>
              <a:t>Imperfect or irregular input </a:t>
            </a:r>
            <a:r>
              <a:rPr lang="en-US" dirty="0"/>
              <a:t>– typos , grammar errors</a:t>
            </a:r>
          </a:p>
          <a:p>
            <a:endParaRPr lang="en-US" dirty="0"/>
          </a:p>
        </p:txBody>
      </p:sp>
    </p:spTree>
    <p:extLst>
      <p:ext uri="{BB962C8B-B14F-4D97-AF65-F5344CB8AC3E}">
        <p14:creationId xmlns:p14="http://schemas.microsoft.com/office/powerpoint/2010/main" val="9174711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0077C3-602F-4D22-B9F2-C28A64F9B80C}"/>
              </a:ext>
            </a:extLst>
          </p:cNvPr>
          <p:cNvSpPr>
            <a:spLocks noGrp="1"/>
          </p:cNvSpPr>
          <p:nvPr>
            <p:ph type="title"/>
          </p:nvPr>
        </p:nvSpPr>
        <p:spPr/>
        <p:txBody>
          <a:bodyPr/>
          <a:lstStyle/>
          <a:p>
            <a:r>
              <a:rPr lang="en-US" dirty="0"/>
              <a:t>Workshop 1- Business understanding</a:t>
            </a:r>
          </a:p>
        </p:txBody>
      </p:sp>
      <p:sp>
        <p:nvSpPr>
          <p:cNvPr id="3" name="Content Placeholder 2">
            <a:extLst>
              <a:ext uri="{FF2B5EF4-FFF2-40B4-BE49-F238E27FC236}">
                <a16:creationId xmlns:a16="http://schemas.microsoft.com/office/drawing/2014/main" id="{F06106A8-17B5-42B1-B9D2-10C54DD95FC1}"/>
              </a:ext>
            </a:extLst>
          </p:cNvPr>
          <p:cNvSpPr>
            <a:spLocks noGrp="1"/>
          </p:cNvSpPr>
          <p:nvPr>
            <p:ph idx="1"/>
          </p:nvPr>
        </p:nvSpPr>
        <p:spPr/>
        <p:txBody>
          <a:bodyPr/>
          <a:lstStyle/>
          <a:p>
            <a:r>
              <a:rPr lang="en-US" dirty="0"/>
              <a:t>How would you apply NLP techniques or possible application into your </a:t>
            </a:r>
            <a:r>
              <a:rPr lang="en-US"/>
              <a:t>interest business?</a:t>
            </a:r>
            <a:endParaRPr lang="en-US" dirty="0"/>
          </a:p>
          <a:p>
            <a:endParaRPr lang="en-US" dirty="0"/>
          </a:p>
          <a:p>
            <a:r>
              <a:rPr lang="en-US" dirty="0"/>
              <a:t>Discuss, stakeholders, data sci talks, output, outcome, and impact.</a:t>
            </a:r>
          </a:p>
        </p:txBody>
      </p:sp>
    </p:spTree>
    <p:extLst>
      <p:ext uri="{BB962C8B-B14F-4D97-AF65-F5344CB8AC3E}">
        <p14:creationId xmlns:p14="http://schemas.microsoft.com/office/powerpoint/2010/main" val="11147405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1EEA48-128F-4521-A0ED-89B395EF84FB}"/>
              </a:ext>
            </a:extLst>
          </p:cNvPr>
          <p:cNvSpPr>
            <a:spLocks noGrp="1"/>
          </p:cNvSpPr>
          <p:nvPr>
            <p:ph type="title"/>
          </p:nvPr>
        </p:nvSpPr>
        <p:spPr/>
        <p:txBody>
          <a:bodyPr/>
          <a:lstStyle/>
          <a:p>
            <a:r>
              <a:rPr lang="en-US" dirty="0"/>
              <a:t>Example</a:t>
            </a:r>
          </a:p>
        </p:txBody>
      </p:sp>
      <p:pic>
        <p:nvPicPr>
          <p:cNvPr id="5" name="Content Placeholder 4">
            <a:extLst>
              <a:ext uri="{FF2B5EF4-FFF2-40B4-BE49-F238E27FC236}">
                <a16:creationId xmlns:a16="http://schemas.microsoft.com/office/drawing/2014/main" id="{FAEFD9D5-7E1C-425C-BB21-6FC759649EE3}"/>
              </a:ext>
            </a:extLst>
          </p:cNvPr>
          <p:cNvPicPr>
            <a:picLocks noGrp="1" noChangeAspect="1"/>
          </p:cNvPicPr>
          <p:nvPr>
            <p:ph idx="1"/>
          </p:nvPr>
        </p:nvPicPr>
        <p:blipFill>
          <a:blip r:embed="rId2"/>
          <a:stretch>
            <a:fillRect/>
          </a:stretch>
        </p:blipFill>
        <p:spPr>
          <a:xfrm>
            <a:off x="2274171" y="1561379"/>
            <a:ext cx="7828385" cy="4610960"/>
          </a:xfrm>
        </p:spPr>
      </p:pic>
    </p:spTree>
    <p:extLst>
      <p:ext uri="{BB962C8B-B14F-4D97-AF65-F5344CB8AC3E}">
        <p14:creationId xmlns:p14="http://schemas.microsoft.com/office/powerpoint/2010/main" val="5893076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826AB1-EE87-44F2-AF82-47067C2825C4}"/>
              </a:ext>
            </a:extLst>
          </p:cNvPr>
          <p:cNvSpPr>
            <a:spLocks noGrp="1"/>
          </p:cNvSpPr>
          <p:nvPr>
            <p:ph type="title"/>
          </p:nvPr>
        </p:nvSpPr>
        <p:spPr/>
        <p:txBody>
          <a:bodyPr/>
          <a:lstStyle/>
          <a:p>
            <a:r>
              <a:rPr lang="en-US" dirty="0"/>
              <a:t>Regular expression/Regular grammar</a:t>
            </a:r>
          </a:p>
        </p:txBody>
      </p:sp>
      <p:pic>
        <p:nvPicPr>
          <p:cNvPr id="3078" name="Picture 6">
            <a:extLst>
              <a:ext uri="{FF2B5EF4-FFF2-40B4-BE49-F238E27FC236}">
                <a16:creationId xmlns:a16="http://schemas.microsoft.com/office/drawing/2014/main" id="{B5F67A95-D53D-4E49-B97E-415B73965DE1}"/>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377287" y="1027906"/>
            <a:ext cx="3832128" cy="287409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8CF741BF-1234-4C14-B854-9A4AD879E659}"/>
              </a:ext>
            </a:extLst>
          </p:cNvPr>
          <p:cNvSpPr txBox="1"/>
          <p:nvPr/>
        </p:nvSpPr>
        <p:spPr>
          <a:xfrm>
            <a:off x="979054" y="4246106"/>
            <a:ext cx="9688678" cy="2246769"/>
          </a:xfrm>
          <a:prstGeom prst="rect">
            <a:avLst/>
          </a:prstGeom>
          <a:noFill/>
        </p:spPr>
        <p:txBody>
          <a:bodyPr wrap="none" rtlCol="0">
            <a:spAutoFit/>
          </a:bodyPr>
          <a:lstStyle/>
          <a:p>
            <a:r>
              <a:rPr lang="en-US" dirty="0"/>
              <a:t>Finite State Machine (FSM) /Deterministic finite automation (DFA)</a:t>
            </a:r>
          </a:p>
          <a:p>
            <a:r>
              <a:rPr lang="en-US" dirty="0"/>
              <a:t>However, Natural Language ..</a:t>
            </a:r>
          </a:p>
          <a:p>
            <a:pPr marL="457200" indent="-457200">
              <a:buFont typeface="Arial" panose="020B0604020202020204" pitchFamily="34" charset="0"/>
              <a:buChar char="•"/>
            </a:pPr>
            <a:r>
              <a:rPr lang="en-US" dirty="0"/>
              <a:t>Are not regular (rules)</a:t>
            </a:r>
          </a:p>
          <a:p>
            <a:pPr marL="457200" indent="-457200">
              <a:buFont typeface="Arial" panose="020B0604020202020204" pitchFamily="34" charset="0"/>
              <a:buChar char="•"/>
            </a:pPr>
            <a:r>
              <a:rPr lang="en-US" dirty="0"/>
              <a:t>Are not context –free (pattern of string)</a:t>
            </a:r>
          </a:p>
          <a:p>
            <a:pPr marL="457200" indent="-457200">
              <a:buFont typeface="Arial" panose="020B0604020202020204" pitchFamily="34" charset="0"/>
              <a:buChar char="•"/>
            </a:pPr>
            <a:r>
              <a:rPr lang="en-US" dirty="0"/>
              <a:t>Can’t be defined by any formal grammar.</a:t>
            </a:r>
          </a:p>
        </p:txBody>
      </p:sp>
    </p:spTree>
    <p:extLst>
      <p:ext uri="{BB962C8B-B14F-4D97-AF65-F5344CB8AC3E}">
        <p14:creationId xmlns:p14="http://schemas.microsoft.com/office/powerpoint/2010/main" val="6666180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D571D-5E9B-47F2-B98D-3C1182D0C02C}"/>
              </a:ext>
            </a:extLst>
          </p:cNvPr>
          <p:cNvSpPr>
            <a:spLocks noGrp="1"/>
          </p:cNvSpPr>
          <p:nvPr>
            <p:ph type="title"/>
          </p:nvPr>
        </p:nvSpPr>
        <p:spPr/>
        <p:txBody>
          <a:bodyPr/>
          <a:lstStyle/>
          <a:p>
            <a:r>
              <a:rPr lang="en-US" dirty="0"/>
              <a:t>Data hidden in text</a:t>
            </a:r>
          </a:p>
        </p:txBody>
      </p:sp>
      <p:pic>
        <p:nvPicPr>
          <p:cNvPr id="4" name="Content Placeholder 3">
            <a:extLst>
              <a:ext uri="{FF2B5EF4-FFF2-40B4-BE49-F238E27FC236}">
                <a16:creationId xmlns:a16="http://schemas.microsoft.com/office/drawing/2014/main" id="{45D4F401-D97D-4327-B745-FCB3DDAD19A3}"/>
              </a:ext>
            </a:extLst>
          </p:cNvPr>
          <p:cNvPicPr>
            <a:picLocks noGrp="1" noChangeAspect="1"/>
          </p:cNvPicPr>
          <p:nvPr>
            <p:ph idx="1"/>
          </p:nvPr>
        </p:nvPicPr>
        <p:blipFill>
          <a:blip r:embed="rId2"/>
          <a:stretch>
            <a:fillRect/>
          </a:stretch>
        </p:blipFill>
        <p:spPr>
          <a:xfrm>
            <a:off x="2177409" y="1937592"/>
            <a:ext cx="8005133" cy="4351338"/>
          </a:xfrm>
          <a:prstGeom prst="rect">
            <a:avLst/>
          </a:prstGeom>
        </p:spPr>
      </p:pic>
    </p:spTree>
    <p:extLst>
      <p:ext uri="{BB962C8B-B14F-4D97-AF65-F5344CB8AC3E}">
        <p14:creationId xmlns:p14="http://schemas.microsoft.com/office/powerpoint/2010/main" val="29057372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EC162-5822-4C00-81D1-EE6E9819C29B}"/>
              </a:ext>
            </a:extLst>
          </p:cNvPr>
          <p:cNvSpPr>
            <a:spLocks noGrp="1"/>
          </p:cNvSpPr>
          <p:nvPr>
            <p:ph type="title"/>
          </p:nvPr>
        </p:nvSpPr>
        <p:spPr/>
        <p:txBody>
          <a:bodyPr/>
          <a:lstStyle/>
          <a:p>
            <a:r>
              <a:rPr lang="en-US" dirty="0"/>
              <a:t>Handling Text in Python</a:t>
            </a:r>
          </a:p>
        </p:txBody>
      </p:sp>
      <p:sp>
        <p:nvSpPr>
          <p:cNvPr id="3" name="Content Placeholder 2">
            <a:extLst>
              <a:ext uri="{FF2B5EF4-FFF2-40B4-BE49-F238E27FC236}">
                <a16:creationId xmlns:a16="http://schemas.microsoft.com/office/drawing/2014/main" id="{D3C72E9E-1841-424E-BDF6-7DC9B31AEB48}"/>
              </a:ext>
            </a:extLst>
          </p:cNvPr>
          <p:cNvSpPr>
            <a:spLocks noGrp="1"/>
          </p:cNvSpPr>
          <p:nvPr>
            <p:ph idx="1"/>
          </p:nvPr>
        </p:nvSpPr>
        <p:spPr/>
        <p:txBody>
          <a:bodyPr>
            <a:normAutofit fontScale="85000" lnSpcReduction="10000"/>
          </a:bodyPr>
          <a:lstStyle/>
          <a:p>
            <a:pPr marL="0" indent="0">
              <a:buNone/>
            </a:pPr>
            <a:r>
              <a:rPr lang="en-US" dirty="0"/>
              <a:t>&gt;&gt;&gt; txt1 = 'The Radical Left Democrats will never be satisfied with anything we give them. They will always Resist and Obstruct!’</a:t>
            </a:r>
          </a:p>
          <a:p>
            <a:pPr marL="0" indent="0">
              <a:buNone/>
            </a:pPr>
            <a:r>
              <a:rPr lang="en-US" dirty="0"/>
              <a:t>&gt;&gt;&gt; </a:t>
            </a:r>
            <a:r>
              <a:rPr lang="en-US" dirty="0" err="1"/>
              <a:t>len</a:t>
            </a:r>
            <a:r>
              <a:rPr lang="en-US" dirty="0"/>
              <a:t>(txt1)</a:t>
            </a:r>
          </a:p>
          <a:p>
            <a:pPr marL="0" indent="0">
              <a:buNone/>
            </a:pPr>
            <a:r>
              <a:rPr lang="en-US" dirty="0"/>
              <a:t>116</a:t>
            </a:r>
          </a:p>
          <a:p>
            <a:pPr marL="0" indent="0">
              <a:buNone/>
            </a:pPr>
            <a:r>
              <a:rPr lang="en-US" dirty="0"/>
              <a:t>&gt;&gt;&gt; txt2 = txt1.split(' ');</a:t>
            </a:r>
          </a:p>
          <a:p>
            <a:pPr marL="0" indent="0">
              <a:buNone/>
            </a:pPr>
            <a:r>
              <a:rPr lang="en-US" dirty="0"/>
              <a:t>&gt;&gt;&gt; </a:t>
            </a:r>
            <a:r>
              <a:rPr lang="en-US" dirty="0" err="1"/>
              <a:t>len</a:t>
            </a:r>
            <a:r>
              <a:rPr lang="en-US" dirty="0"/>
              <a:t>(txt2);</a:t>
            </a:r>
          </a:p>
          <a:p>
            <a:pPr marL="0" indent="0">
              <a:buNone/>
            </a:pPr>
            <a:r>
              <a:rPr lang="en-US" dirty="0"/>
              <a:t>19</a:t>
            </a:r>
          </a:p>
          <a:p>
            <a:pPr marL="0" indent="0">
              <a:buNone/>
            </a:pPr>
            <a:r>
              <a:rPr lang="en-US" dirty="0"/>
              <a:t>&gt;&gt;&gt; txt2</a:t>
            </a:r>
          </a:p>
          <a:p>
            <a:pPr marL="0" indent="0">
              <a:buNone/>
            </a:pPr>
            <a:r>
              <a:rPr lang="en-US" dirty="0"/>
              <a:t>['The', 'Radical', 'Left', 'Democrats', 'will', 'never', 'be', 'satisfied', 'with', 'anything', 'we', 'give', 'them.', 'They', 'will', 'always', 'Resist', 'and', 'Obstruct!']</a:t>
            </a:r>
          </a:p>
          <a:p>
            <a:pPr marL="0" indent="0">
              <a:buNone/>
            </a:pPr>
            <a:r>
              <a:rPr lang="en-US" dirty="0"/>
              <a:t>&gt;&gt;&gt; </a:t>
            </a:r>
          </a:p>
        </p:txBody>
      </p:sp>
    </p:spTree>
    <p:extLst>
      <p:ext uri="{BB962C8B-B14F-4D97-AF65-F5344CB8AC3E}">
        <p14:creationId xmlns:p14="http://schemas.microsoft.com/office/powerpoint/2010/main" val="14602776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78E78D-3861-49EA-981A-CA70C8470C5E}"/>
              </a:ext>
            </a:extLst>
          </p:cNvPr>
          <p:cNvSpPr>
            <a:spLocks noGrp="1"/>
          </p:cNvSpPr>
          <p:nvPr>
            <p:ph type="title"/>
          </p:nvPr>
        </p:nvSpPr>
        <p:spPr/>
        <p:txBody>
          <a:bodyPr/>
          <a:lstStyle/>
          <a:p>
            <a:r>
              <a:rPr lang="en-US" dirty="0"/>
              <a:t>Handling Text in Python (cont.)</a:t>
            </a:r>
          </a:p>
        </p:txBody>
      </p:sp>
      <p:sp>
        <p:nvSpPr>
          <p:cNvPr id="3" name="Content Placeholder 2">
            <a:extLst>
              <a:ext uri="{FF2B5EF4-FFF2-40B4-BE49-F238E27FC236}">
                <a16:creationId xmlns:a16="http://schemas.microsoft.com/office/drawing/2014/main" id="{B8F7D128-2C65-4F82-87D3-E695DC9DA813}"/>
              </a:ext>
            </a:extLst>
          </p:cNvPr>
          <p:cNvSpPr>
            <a:spLocks noGrp="1"/>
          </p:cNvSpPr>
          <p:nvPr>
            <p:ph idx="1"/>
          </p:nvPr>
        </p:nvSpPr>
        <p:spPr/>
        <p:txBody>
          <a:bodyPr/>
          <a:lstStyle/>
          <a:p>
            <a:r>
              <a:rPr lang="en-US" b="1" dirty="0"/>
              <a:t>Finding long words: e.g. words that has more than 3 letters.</a:t>
            </a:r>
          </a:p>
          <a:p>
            <a:pPr marL="0" indent="0">
              <a:buNone/>
            </a:pPr>
            <a:r>
              <a:rPr lang="en-US" dirty="0"/>
              <a:t>&gt;&gt;&gt; [w for w in txt2 if </a:t>
            </a:r>
            <a:r>
              <a:rPr lang="en-US" dirty="0" err="1"/>
              <a:t>len</a:t>
            </a:r>
            <a:r>
              <a:rPr lang="en-US" dirty="0"/>
              <a:t>(w) &gt; 3]</a:t>
            </a:r>
          </a:p>
          <a:p>
            <a:pPr marL="0" indent="0">
              <a:buNone/>
            </a:pPr>
            <a:r>
              <a:rPr lang="en-US" dirty="0"/>
              <a:t>['Radical', 'Left', 'Democrats', 'will', 'never', 'satisfied', 'with', 'anything', 'give', 'them.', 'They', 'will', 'always', 'Resist', 'Obstruct!’]</a:t>
            </a:r>
          </a:p>
          <a:p>
            <a:pPr marL="0" indent="0">
              <a:buNone/>
            </a:pPr>
            <a:endParaRPr lang="en-US" dirty="0"/>
          </a:p>
          <a:p>
            <a:r>
              <a:rPr lang="en-US" b="1" dirty="0"/>
              <a:t>Finding capitalized words:</a:t>
            </a:r>
          </a:p>
          <a:p>
            <a:pPr marL="0" indent="0">
              <a:buNone/>
            </a:pPr>
            <a:r>
              <a:rPr lang="en-US" dirty="0"/>
              <a:t>&gt;&gt;&gt; [w for w in txt2 if </a:t>
            </a:r>
            <a:r>
              <a:rPr lang="en-US" dirty="0" err="1"/>
              <a:t>w.istitle</a:t>
            </a:r>
            <a:r>
              <a:rPr lang="en-US" dirty="0"/>
              <a:t>()]</a:t>
            </a:r>
          </a:p>
          <a:p>
            <a:pPr marL="0" indent="0">
              <a:buNone/>
            </a:pPr>
            <a:r>
              <a:rPr lang="en-US" dirty="0"/>
              <a:t>['The', 'Radical', 'Left', 'Democrats', 'They', 'Resist', 'Obstruct!']</a:t>
            </a:r>
          </a:p>
        </p:txBody>
      </p:sp>
    </p:spTree>
    <p:extLst>
      <p:ext uri="{BB962C8B-B14F-4D97-AF65-F5344CB8AC3E}">
        <p14:creationId xmlns:p14="http://schemas.microsoft.com/office/powerpoint/2010/main" val="224513930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F7CBAD-68DD-4235-9F87-117C17AB1987}"/>
              </a:ext>
            </a:extLst>
          </p:cNvPr>
          <p:cNvSpPr>
            <a:spLocks noGrp="1"/>
          </p:cNvSpPr>
          <p:nvPr>
            <p:ph type="title"/>
          </p:nvPr>
        </p:nvSpPr>
        <p:spPr/>
        <p:txBody>
          <a:bodyPr/>
          <a:lstStyle/>
          <a:p>
            <a:r>
              <a:rPr lang="en-US" dirty="0"/>
              <a:t>Handling Text in Python (cont.)</a:t>
            </a:r>
          </a:p>
        </p:txBody>
      </p:sp>
      <p:sp>
        <p:nvSpPr>
          <p:cNvPr id="3" name="Content Placeholder 2">
            <a:extLst>
              <a:ext uri="{FF2B5EF4-FFF2-40B4-BE49-F238E27FC236}">
                <a16:creationId xmlns:a16="http://schemas.microsoft.com/office/drawing/2014/main" id="{95E63BCC-A406-47E1-A15F-E4F0F6AF91E8}"/>
              </a:ext>
            </a:extLst>
          </p:cNvPr>
          <p:cNvSpPr>
            <a:spLocks noGrp="1"/>
          </p:cNvSpPr>
          <p:nvPr>
            <p:ph idx="1"/>
          </p:nvPr>
        </p:nvSpPr>
        <p:spPr/>
        <p:txBody>
          <a:bodyPr>
            <a:normAutofit fontScale="77500" lnSpcReduction="20000"/>
          </a:bodyPr>
          <a:lstStyle/>
          <a:p>
            <a:pPr marL="0" indent="0">
              <a:buNone/>
            </a:pPr>
            <a:r>
              <a:rPr lang="en-US" b="1" dirty="0"/>
              <a:t>Find words which ends with ‘s’:</a:t>
            </a:r>
          </a:p>
          <a:p>
            <a:pPr marL="0" indent="0">
              <a:buNone/>
            </a:pPr>
            <a:r>
              <a:rPr lang="en-US" dirty="0"/>
              <a:t>&gt;&gt;&gt; [w for w in txt2 if </a:t>
            </a:r>
            <a:r>
              <a:rPr lang="en-US" dirty="0" err="1"/>
              <a:t>w.endswith</a:t>
            </a:r>
            <a:r>
              <a:rPr lang="en-US" dirty="0"/>
              <a:t>('s')]</a:t>
            </a:r>
          </a:p>
          <a:p>
            <a:pPr marL="0" indent="0">
              <a:buNone/>
            </a:pPr>
            <a:r>
              <a:rPr lang="en-US" dirty="0"/>
              <a:t>['Democrats', 'always’]</a:t>
            </a:r>
          </a:p>
          <a:p>
            <a:pPr marL="0" indent="0">
              <a:buNone/>
            </a:pPr>
            <a:r>
              <a:rPr lang="en-US" b="1" dirty="0"/>
              <a:t>Find unique words: using set():</a:t>
            </a:r>
          </a:p>
          <a:p>
            <a:pPr marL="0" indent="0">
              <a:buNone/>
            </a:pPr>
            <a:r>
              <a:rPr lang="en-US" dirty="0"/>
              <a:t>&gt;&gt;&gt; txt3 = 'To be or not to be’</a:t>
            </a:r>
          </a:p>
          <a:p>
            <a:pPr marL="0" indent="0">
              <a:buNone/>
            </a:pPr>
            <a:r>
              <a:rPr lang="en-US" dirty="0"/>
              <a:t>&gt;&gt;&gt; txt4 = txt3.split(' ‘)</a:t>
            </a:r>
          </a:p>
          <a:p>
            <a:pPr marL="0" indent="0">
              <a:buNone/>
            </a:pPr>
            <a:r>
              <a:rPr lang="en-US" dirty="0"/>
              <a:t>&gt;&gt;&gt; </a:t>
            </a:r>
            <a:r>
              <a:rPr lang="en-US" dirty="0" err="1"/>
              <a:t>len</a:t>
            </a:r>
            <a:r>
              <a:rPr lang="en-US" dirty="0"/>
              <a:t>(txt4)</a:t>
            </a:r>
          </a:p>
          <a:p>
            <a:pPr marL="0" indent="0">
              <a:buNone/>
            </a:pPr>
            <a:r>
              <a:rPr lang="en-US" dirty="0"/>
              <a:t>6</a:t>
            </a:r>
          </a:p>
          <a:p>
            <a:pPr marL="0" indent="0">
              <a:buNone/>
            </a:pPr>
            <a:r>
              <a:rPr lang="en-US" dirty="0"/>
              <a:t>&gt;&gt;&gt; </a:t>
            </a:r>
            <a:r>
              <a:rPr lang="en-US" dirty="0" err="1"/>
              <a:t>len</a:t>
            </a:r>
            <a:r>
              <a:rPr lang="en-US" dirty="0"/>
              <a:t>(set(txt4))  </a:t>
            </a:r>
          </a:p>
          <a:p>
            <a:pPr marL="0" indent="0">
              <a:buNone/>
            </a:pPr>
            <a:r>
              <a:rPr lang="en-US" dirty="0"/>
              <a:t>5</a:t>
            </a:r>
          </a:p>
          <a:p>
            <a:pPr marL="0" indent="0">
              <a:buNone/>
            </a:pPr>
            <a:r>
              <a:rPr lang="en-US" dirty="0"/>
              <a:t>&gt;&gt;&gt; set(txt4)</a:t>
            </a:r>
          </a:p>
          <a:p>
            <a:pPr marL="0" indent="0">
              <a:buNone/>
            </a:pPr>
            <a:r>
              <a:rPr lang="en-US" dirty="0"/>
              <a:t>{'be', 'not', 'to', 'To', 'or'}</a:t>
            </a:r>
          </a:p>
        </p:txBody>
      </p:sp>
    </p:spTree>
    <p:extLst>
      <p:ext uri="{BB962C8B-B14F-4D97-AF65-F5344CB8AC3E}">
        <p14:creationId xmlns:p14="http://schemas.microsoft.com/office/powerpoint/2010/main" val="18010536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Emerging Technologies Hype Cycle: What&amp;#39;s Hot for 2012 to 2013 | Information  Strategy">
            <a:extLst>
              <a:ext uri="{FF2B5EF4-FFF2-40B4-BE49-F238E27FC236}">
                <a16:creationId xmlns:a16="http://schemas.microsoft.com/office/drawing/2014/main" id="{F7E2477C-8B40-4E59-BCC1-9D6F4D1263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68741" y="466323"/>
            <a:ext cx="8359936" cy="59253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257356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36FA52-64F1-4CA1-A118-49D667DFF82A}"/>
              </a:ext>
            </a:extLst>
          </p:cNvPr>
          <p:cNvSpPr>
            <a:spLocks noGrp="1"/>
          </p:cNvSpPr>
          <p:nvPr>
            <p:ph type="title"/>
          </p:nvPr>
        </p:nvSpPr>
        <p:spPr/>
        <p:txBody>
          <a:bodyPr/>
          <a:lstStyle/>
          <a:p>
            <a:r>
              <a:rPr lang="en-US" dirty="0"/>
              <a:t>Handling Text in Python (cont.)</a:t>
            </a:r>
          </a:p>
        </p:txBody>
      </p:sp>
      <p:sp>
        <p:nvSpPr>
          <p:cNvPr id="3" name="Content Placeholder 2">
            <a:extLst>
              <a:ext uri="{FF2B5EF4-FFF2-40B4-BE49-F238E27FC236}">
                <a16:creationId xmlns:a16="http://schemas.microsoft.com/office/drawing/2014/main" id="{758835DB-D410-4F61-A36B-A46F2C919DB1}"/>
              </a:ext>
            </a:extLst>
          </p:cNvPr>
          <p:cNvSpPr>
            <a:spLocks noGrp="1"/>
          </p:cNvSpPr>
          <p:nvPr>
            <p:ph idx="1"/>
          </p:nvPr>
        </p:nvSpPr>
        <p:spPr/>
        <p:txBody>
          <a:bodyPr/>
          <a:lstStyle/>
          <a:p>
            <a:pPr marL="0" indent="0">
              <a:buNone/>
            </a:pPr>
            <a:r>
              <a:rPr lang="en-US" dirty="0"/>
              <a:t>&gt;&gt;&gt; set([</a:t>
            </a:r>
            <a:r>
              <a:rPr lang="en-US" dirty="0" err="1"/>
              <a:t>w.lower</a:t>
            </a:r>
            <a:r>
              <a:rPr lang="en-US" dirty="0"/>
              <a:t>() for w in txt4])</a:t>
            </a:r>
          </a:p>
          <a:p>
            <a:pPr marL="0" indent="0">
              <a:buNone/>
            </a:pPr>
            <a:r>
              <a:rPr lang="en-US" dirty="0"/>
              <a:t>{'be', 'not', 'or', 'to'}</a:t>
            </a:r>
          </a:p>
          <a:p>
            <a:pPr marL="0" indent="0">
              <a:buNone/>
            </a:pPr>
            <a:r>
              <a:rPr lang="en-US" dirty="0"/>
              <a:t>&gt;&gt;&gt; </a:t>
            </a:r>
          </a:p>
        </p:txBody>
      </p:sp>
    </p:spTree>
    <p:extLst>
      <p:ext uri="{BB962C8B-B14F-4D97-AF65-F5344CB8AC3E}">
        <p14:creationId xmlns:p14="http://schemas.microsoft.com/office/powerpoint/2010/main" val="250144325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EB4943-8DEC-453E-9230-2187AE8976D5}"/>
              </a:ext>
            </a:extLst>
          </p:cNvPr>
          <p:cNvSpPr>
            <a:spLocks noGrp="1"/>
          </p:cNvSpPr>
          <p:nvPr>
            <p:ph type="title"/>
          </p:nvPr>
        </p:nvSpPr>
        <p:spPr/>
        <p:txBody>
          <a:bodyPr/>
          <a:lstStyle/>
          <a:p>
            <a:r>
              <a:rPr lang="en-US" dirty="0"/>
              <a:t>Handling Text in Python (cont.)</a:t>
            </a:r>
          </a:p>
        </p:txBody>
      </p:sp>
      <p:sp>
        <p:nvSpPr>
          <p:cNvPr id="3" name="Content Placeholder 2">
            <a:extLst>
              <a:ext uri="{FF2B5EF4-FFF2-40B4-BE49-F238E27FC236}">
                <a16:creationId xmlns:a16="http://schemas.microsoft.com/office/drawing/2014/main" id="{85F957B8-8F1A-474D-9372-C2C338CD7A0F}"/>
              </a:ext>
            </a:extLst>
          </p:cNvPr>
          <p:cNvSpPr>
            <a:spLocks noGrp="1"/>
          </p:cNvSpPr>
          <p:nvPr>
            <p:ph idx="1"/>
          </p:nvPr>
        </p:nvSpPr>
        <p:spPr/>
        <p:txBody>
          <a:bodyPr/>
          <a:lstStyle/>
          <a:p>
            <a:r>
              <a:rPr lang="en-US" b="1" dirty="0"/>
              <a:t>Word comparation in Python</a:t>
            </a:r>
          </a:p>
          <a:p>
            <a:r>
              <a:rPr lang="en-US" dirty="0" err="1"/>
              <a:t>s.startswith</a:t>
            </a:r>
            <a:r>
              <a:rPr lang="en-US" dirty="0"/>
              <a:t>(t)</a:t>
            </a:r>
          </a:p>
          <a:p>
            <a:r>
              <a:rPr lang="en-US" dirty="0" err="1"/>
              <a:t>s.endswith</a:t>
            </a:r>
            <a:r>
              <a:rPr lang="en-US" dirty="0"/>
              <a:t>(t)</a:t>
            </a:r>
          </a:p>
          <a:p>
            <a:r>
              <a:rPr lang="en-US" dirty="0"/>
              <a:t>t in s</a:t>
            </a:r>
          </a:p>
          <a:p>
            <a:r>
              <a:rPr lang="en-US" dirty="0" err="1"/>
              <a:t>s.istitle</a:t>
            </a:r>
            <a:r>
              <a:rPr lang="en-US" dirty="0"/>
              <a:t>()</a:t>
            </a:r>
          </a:p>
          <a:p>
            <a:r>
              <a:rPr lang="en-US" dirty="0" err="1"/>
              <a:t>s.islower</a:t>
            </a:r>
            <a:r>
              <a:rPr lang="en-US" dirty="0"/>
              <a:t>()</a:t>
            </a:r>
          </a:p>
          <a:p>
            <a:r>
              <a:rPr lang="en-US" dirty="0" err="1"/>
              <a:t>s.isupper</a:t>
            </a:r>
            <a:r>
              <a:rPr lang="en-US" dirty="0"/>
              <a:t>()</a:t>
            </a:r>
          </a:p>
          <a:p>
            <a:r>
              <a:rPr lang="en-US" dirty="0" err="1"/>
              <a:t>s.isdigit</a:t>
            </a:r>
            <a:r>
              <a:rPr lang="en-US" dirty="0"/>
              <a:t>(), </a:t>
            </a:r>
            <a:r>
              <a:rPr lang="en-US" dirty="0" err="1"/>
              <a:t>s.isalnum</a:t>
            </a:r>
            <a:r>
              <a:rPr lang="en-US" dirty="0"/>
              <a:t>(), </a:t>
            </a:r>
            <a:r>
              <a:rPr lang="en-US" dirty="0" err="1"/>
              <a:t>s.isalpha</a:t>
            </a:r>
            <a:r>
              <a:rPr lang="en-US" dirty="0"/>
              <a:t>()</a:t>
            </a:r>
          </a:p>
        </p:txBody>
      </p:sp>
    </p:spTree>
    <p:extLst>
      <p:ext uri="{BB962C8B-B14F-4D97-AF65-F5344CB8AC3E}">
        <p14:creationId xmlns:p14="http://schemas.microsoft.com/office/powerpoint/2010/main" val="24738771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A06D6F-3E42-49B6-BBD3-BB557C564245}"/>
              </a:ext>
            </a:extLst>
          </p:cNvPr>
          <p:cNvSpPr>
            <a:spLocks noGrp="1"/>
          </p:cNvSpPr>
          <p:nvPr>
            <p:ph type="title"/>
          </p:nvPr>
        </p:nvSpPr>
        <p:spPr/>
        <p:txBody>
          <a:bodyPr/>
          <a:lstStyle/>
          <a:p>
            <a:r>
              <a:rPr lang="en-US" dirty="0"/>
              <a:t>String operations</a:t>
            </a:r>
          </a:p>
        </p:txBody>
      </p:sp>
      <p:sp>
        <p:nvSpPr>
          <p:cNvPr id="3" name="Content Placeholder 2">
            <a:extLst>
              <a:ext uri="{FF2B5EF4-FFF2-40B4-BE49-F238E27FC236}">
                <a16:creationId xmlns:a16="http://schemas.microsoft.com/office/drawing/2014/main" id="{AF8E79A7-FD8A-4A79-94A8-B4CFA0D8D2CD}"/>
              </a:ext>
            </a:extLst>
          </p:cNvPr>
          <p:cNvSpPr>
            <a:spLocks noGrp="1"/>
          </p:cNvSpPr>
          <p:nvPr>
            <p:ph idx="1"/>
          </p:nvPr>
        </p:nvSpPr>
        <p:spPr/>
        <p:txBody>
          <a:bodyPr/>
          <a:lstStyle/>
          <a:p>
            <a:r>
              <a:rPr lang="en-US" dirty="0" err="1"/>
              <a:t>s.lower</a:t>
            </a:r>
            <a:r>
              <a:rPr lang="en-US" dirty="0"/>
              <a:t>(); </a:t>
            </a:r>
            <a:r>
              <a:rPr lang="en-US" dirty="0" err="1"/>
              <a:t>s.upper</a:t>
            </a:r>
            <a:r>
              <a:rPr lang="en-US" dirty="0"/>
              <a:t>(); </a:t>
            </a:r>
            <a:r>
              <a:rPr lang="en-US" dirty="0" err="1"/>
              <a:t>s.titlecase</a:t>
            </a:r>
            <a:r>
              <a:rPr lang="en-US" dirty="0"/>
              <a:t>()</a:t>
            </a:r>
          </a:p>
          <a:p>
            <a:r>
              <a:rPr lang="en-US" dirty="0" err="1"/>
              <a:t>s.splits</a:t>
            </a:r>
            <a:r>
              <a:rPr lang="en-US" dirty="0"/>
              <a:t>()</a:t>
            </a:r>
          </a:p>
          <a:p>
            <a:r>
              <a:rPr lang="en-US" dirty="0" err="1"/>
              <a:t>s.splitlines</a:t>
            </a:r>
            <a:r>
              <a:rPr lang="en-US" dirty="0"/>
              <a:t>()</a:t>
            </a:r>
          </a:p>
          <a:p>
            <a:r>
              <a:rPr lang="en-US" dirty="0" err="1"/>
              <a:t>s.join</a:t>
            </a:r>
            <a:r>
              <a:rPr lang="en-US" dirty="0"/>
              <a:t>(t) //</a:t>
            </a:r>
          </a:p>
          <a:p>
            <a:r>
              <a:rPr lang="en-US" dirty="0" err="1"/>
              <a:t>s.strip</a:t>
            </a:r>
            <a:r>
              <a:rPr lang="en-US" dirty="0"/>
              <a:t>() // take out all the white space</a:t>
            </a:r>
          </a:p>
          <a:p>
            <a:r>
              <a:rPr lang="en-US" dirty="0" err="1"/>
              <a:t>s.find</a:t>
            </a:r>
            <a:r>
              <a:rPr lang="en-US" dirty="0"/>
              <a:t>(t)// find the specific substring</a:t>
            </a:r>
          </a:p>
          <a:p>
            <a:r>
              <a:rPr lang="en-US" dirty="0" err="1"/>
              <a:t>s.replace</a:t>
            </a:r>
            <a:r>
              <a:rPr lang="en-US" dirty="0"/>
              <a:t>(u, v)// u will be replace by v</a:t>
            </a:r>
          </a:p>
        </p:txBody>
      </p:sp>
    </p:spTree>
    <p:extLst>
      <p:ext uri="{BB962C8B-B14F-4D97-AF65-F5344CB8AC3E}">
        <p14:creationId xmlns:p14="http://schemas.microsoft.com/office/powerpoint/2010/main" val="255285684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F8CCBF-4657-4152-95BD-8EF304A645C7}"/>
              </a:ext>
            </a:extLst>
          </p:cNvPr>
          <p:cNvSpPr>
            <a:spLocks noGrp="1"/>
          </p:cNvSpPr>
          <p:nvPr>
            <p:ph type="title"/>
          </p:nvPr>
        </p:nvSpPr>
        <p:spPr/>
        <p:txBody>
          <a:bodyPr/>
          <a:lstStyle/>
          <a:p>
            <a:r>
              <a:rPr lang="en-US" dirty="0"/>
              <a:t>Words to characters</a:t>
            </a:r>
          </a:p>
        </p:txBody>
      </p:sp>
      <p:sp>
        <p:nvSpPr>
          <p:cNvPr id="3" name="Content Placeholder 2">
            <a:extLst>
              <a:ext uri="{FF2B5EF4-FFF2-40B4-BE49-F238E27FC236}">
                <a16:creationId xmlns:a16="http://schemas.microsoft.com/office/drawing/2014/main" id="{CD6C1DBB-AAE5-4342-B311-60DFFC5421FD}"/>
              </a:ext>
            </a:extLst>
          </p:cNvPr>
          <p:cNvSpPr>
            <a:spLocks noGrp="1"/>
          </p:cNvSpPr>
          <p:nvPr>
            <p:ph idx="1"/>
          </p:nvPr>
        </p:nvSpPr>
        <p:spPr/>
        <p:txBody>
          <a:bodyPr/>
          <a:lstStyle/>
          <a:p>
            <a:pPr marL="0" indent="0">
              <a:buNone/>
            </a:pPr>
            <a:r>
              <a:rPr lang="en-US" dirty="0"/>
              <a:t>&gt;&gt;&gt; txt5 = '</a:t>
            </a:r>
            <a:r>
              <a:rPr lang="en-US" dirty="0" err="1"/>
              <a:t>ouagadougou</a:t>
            </a:r>
            <a:r>
              <a:rPr lang="en-US" dirty="0"/>
              <a:t>'</a:t>
            </a:r>
          </a:p>
          <a:p>
            <a:pPr marL="0" indent="0">
              <a:buNone/>
            </a:pPr>
            <a:r>
              <a:rPr lang="en-US" dirty="0"/>
              <a:t>&gt;&gt;&gt; txt6 = txt5.split('</a:t>
            </a:r>
            <a:r>
              <a:rPr lang="en-US" dirty="0" err="1"/>
              <a:t>ou</a:t>
            </a:r>
            <a:r>
              <a:rPr lang="en-US" dirty="0"/>
              <a:t>')</a:t>
            </a:r>
          </a:p>
          <a:p>
            <a:pPr marL="0" indent="0">
              <a:buNone/>
            </a:pPr>
            <a:r>
              <a:rPr lang="en-US" dirty="0"/>
              <a:t>&gt;&gt;&gt; txt6</a:t>
            </a:r>
          </a:p>
          <a:p>
            <a:pPr marL="0" indent="0">
              <a:buNone/>
            </a:pPr>
            <a:r>
              <a:rPr lang="en-US" dirty="0"/>
              <a:t>['', '</a:t>
            </a:r>
            <a:r>
              <a:rPr lang="en-US" dirty="0" err="1"/>
              <a:t>agad</a:t>
            </a:r>
            <a:r>
              <a:rPr lang="en-US" dirty="0"/>
              <a:t>', 'g', ‘’]</a:t>
            </a:r>
          </a:p>
          <a:p>
            <a:pPr marL="0" indent="0">
              <a:buNone/>
            </a:pPr>
            <a:r>
              <a:rPr lang="en-US" dirty="0"/>
              <a:t>&gt;&gt;&gt; '</a:t>
            </a:r>
            <a:r>
              <a:rPr lang="en-US" dirty="0" err="1"/>
              <a:t>ou</a:t>
            </a:r>
            <a:r>
              <a:rPr lang="en-US" dirty="0"/>
              <a:t>'.join(txt6)</a:t>
            </a:r>
          </a:p>
          <a:p>
            <a:pPr marL="0" indent="0">
              <a:buNone/>
            </a:pPr>
            <a:r>
              <a:rPr lang="en-US" dirty="0"/>
              <a:t>'</a:t>
            </a:r>
            <a:r>
              <a:rPr lang="en-US" dirty="0" err="1"/>
              <a:t>ouagadougou</a:t>
            </a:r>
            <a:r>
              <a:rPr lang="en-US" dirty="0"/>
              <a:t>'</a:t>
            </a:r>
          </a:p>
        </p:txBody>
      </p:sp>
    </p:spTree>
    <p:extLst>
      <p:ext uri="{BB962C8B-B14F-4D97-AF65-F5344CB8AC3E}">
        <p14:creationId xmlns:p14="http://schemas.microsoft.com/office/powerpoint/2010/main" val="311645640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CD315D-D634-4F42-8345-DCB8C47D1464}"/>
              </a:ext>
            </a:extLst>
          </p:cNvPr>
          <p:cNvSpPr>
            <a:spLocks noGrp="1"/>
          </p:cNvSpPr>
          <p:nvPr>
            <p:ph type="title"/>
          </p:nvPr>
        </p:nvSpPr>
        <p:spPr/>
        <p:txBody>
          <a:bodyPr/>
          <a:lstStyle/>
          <a:p>
            <a:r>
              <a:rPr lang="en-US" dirty="0"/>
              <a:t>Words to characters (cont.)</a:t>
            </a:r>
          </a:p>
        </p:txBody>
      </p:sp>
      <p:sp>
        <p:nvSpPr>
          <p:cNvPr id="3" name="Content Placeholder 2">
            <a:extLst>
              <a:ext uri="{FF2B5EF4-FFF2-40B4-BE49-F238E27FC236}">
                <a16:creationId xmlns:a16="http://schemas.microsoft.com/office/drawing/2014/main" id="{26DC8467-16BF-4BE8-8808-0BAA34E06BDD}"/>
              </a:ext>
            </a:extLst>
          </p:cNvPr>
          <p:cNvSpPr>
            <a:spLocks noGrp="1"/>
          </p:cNvSpPr>
          <p:nvPr>
            <p:ph idx="1"/>
          </p:nvPr>
        </p:nvSpPr>
        <p:spPr/>
        <p:txBody>
          <a:bodyPr/>
          <a:lstStyle/>
          <a:p>
            <a:pPr marL="0" indent="0">
              <a:buNone/>
            </a:pPr>
            <a:r>
              <a:rPr lang="en-US" dirty="0"/>
              <a:t>&gt;&gt;&gt; txt5.split('')</a:t>
            </a:r>
          </a:p>
          <a:p>
            <a:pPr marL="0" indent="0">
              <a:buNone/>
            </a:pPr>
            <a:r>
              <a:rPr lang="en-US" dirty="0">
                <a:solidFill>
                  <a:srgbClr val="FF0000"/>
                </a:solidFill>
              </a:rPr>
              <a:t>Traceback (most recent call last):</a:t>
            </a:r>
          </a:p>
          <a:p>
            <a:pPr marL="0" indent="0">
              <a:buNone/>
            </a:pPr>
            <a:r>
              <a:rPr lang="en-US" dirty="0">
                <a:solidFill>
                  <a:srgbClr val="FF0000"/>
                </a:solidFill>
              </a:rPr>
              <a:t> File "&lt;pyshell#7&gt;", line 1, in &lt;module&gt;</a:t>
            </a:r>
          </a:p>
          <a:p>
            <a:pPr marL="0" indent="0">
              <a:buNone/>
            </a:pPr>
            <a:r>
              <a:rPr lang="en-US" dirty="0">
                <a:solidFill>
                  <a:srgbClr val="FF0000"/>
                </a:solidFill>
              </a:rPr>
              <a:t>    txt5.split('')</a:t>
            </a:r>
          </a:p>
          <a:p>
            <a:pPr marL="0" indent="0">
              <a:buNone/>
            </a:pPr>
            <a:r>
              <a:rPr lang="en-US" dirty="0" err="1">
                <a:solidFill>
                  <a:srgbClr val="FF0000"/>
                </a:solidFill>
              </a:rPr>
              <a:t>ValueError</a:t>
            </a:r>
            <a:r>
              <a:rPr lang="en-US" dirty="0">
                <a:solidFill>
                  <a:srgbClr val="FF0000"/>
                </a:solidFill>
              </a:rPr>
              <a:t>: empty separator</a:t>
            </a:r>
          </a:p>
          <a:p>
            <a:pPr marL="0" indent="0">
              <a:buNone/>
            </a:pPr>
            <a:r>
              <a:rPr lang="en-US" dirty="0"/>
              <a:t>&gt;&gt;&gt; list(txt5) </a:t>
            </a:r>
          </a:p>
          <a:p>
            <a:pPr marL="0" indent="0">
              <a:buNone/>
            </a:pPr>
            <a:r>
              <a:rPr lang="en-US" dirty="0"/>
              <a:t>&gt;&gt; [c for in c txt5]</a:t>
            </a:r>
          </a:p>
          <a:p>
            <a:pPr marL="0" indent="0">
              <a:buNone/>
            </a:pPr>
            <a:r>
              <a:rPr lang="en-US" dirty="0"/>
              <a:t>['o', 'u', 'a', 'g', 'a', 'd', 'o', 'u', 'g', 'o', 'u']</a:t>
            </a:r>
          </a:p>
        </p:txBody>
      </p:sp>
    </p:spTree>
    <p:extLst>
      <p:ext uri="{BB962C8B-B14F-4D97-AF65-F5344CB8AC3E}">
        <p14:creationId xmlns:p14="http://schemas.microsoft.com/office/powerpoint/2010/main" val="13245312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B9B284-ECB0-495A-B311-D745901BAE46}"/>
              </a:ext>
            </a:extLst>
          </p:cNvPr>
          <p:cNvSpPr>
            <a:spLocks noGrp="1"/>
          </p:cNvSpPr>
          <p:nvPr>
            <p:ph type="title"/>
          </p:nvPr>
        </p:nvSpPr>
        <p:spPr/>
        <p:txBody>
          <a:bodyPr/>
          <a:lstStyle/>
          <a:p>
            <a:r>
              <a:rPr lang="en-US" dirty="0"/>
              <a:t>Cleaning text</a:t>
            </a:r>
          </a:p>
        </p:txBody>
      </p:sp>
      <p:sp>
        <p:nvSpPr>
          <p:cNvPr id="3" name="Content Placeholder 2">
            <a:extLst>
              <a:ext uri="{FF2B5EF4-FFF2-40B4-BE49-F238E27FC236}">
                <a16:creationId xmlns:a16="http://schemas.microsoft.com/office/drawing/2014/main" id="{AADD5224-65B6-486E-9611-899365F318AF}"/>
              </a:ext>
            </a:extLst>
          </p:cNvPr>
          <p:cNvSpPr>
            <a:spLocks noGrp="1"/>
          </p:cNvSpPr>
          <p:nvPr>
            <p:ph idx="1"/>
          </p:nvPr>
        </p:nvSpPr>
        <p:spPr/>
        <p:txBody>
          <a:bodyPr/>
          <a:lstStyle/>
          <a:p>
            <a:pPr marL="0" indent="0">
              <a:buNone/>
            </a:pPr>
            <a:r>
              <a:rPr lang="en-US" dirty="0"/>
              <a:t>&gt;&gt;&gt; txt8 = '  	 A quick brown fox jumped over the lazy dog. '</a:t>
            </a:r>
          </a:p>
          <a:p>
            <a:pPr marL="0" indent="0">
              <a:buNone/>
            </a:pPr>
            <a:r>
              <a:rPr lang="en-US" dirty="0"/>
              <a:t>&gt;&gt;&gt; txt8.split(' ')</a:t>
            </a:r>
          </a:p>
          <a:p>
            <a:pPr marL="0" indent="0">
              <a:buNone/>
            </a:pPr>
            <a:r>
              <a:rPr lang="en-US" dirty="0"/>
              <a:t>['', ‘’, '\t', 'A', 'quick', 'brown', 'fox', 'jumped', 'over', 'the', 'lazy', 'dog.', ‘’]</a:t>
            </a:r>
          </a:p>
          <a:p>
            <a:pPr marL="0" indent="0">
              <a:buNone/>
            </a:pPr>
            <a:r>
              <a:rPr lang="en-US" dirty="0"/>
              <a:t>&gt;&gt;&gt; txt8.strip()</a:t>
            </a:r>
          </a:p>
          <a:p>
            <a:pPr marL="0" indent="0">
              <a:buNone/>
            </a:pPr>
            <a:r>
              <a:rPr lang="en-US" dirty="0"/>
              <a:t>'A quick brown fox jumped over the lazy dog.'</a:t>
            </a:r>
          </a:p>
        </p:txBody>
      </p:sp>
    </p:spTree>
    <p:extLst>
      <p:ext uri="{BB962C8B-B14F-4D97-AF65-F5344CB8AC3E}">
        <p14:creationId xmlns:p14="http://schemas.microsoft.com/office/powerpoint/2010/main" val="194854121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E57B65-DCFC-4BC0-9313-7BEDBCF4BF86}"/>
              </a:ext>
            </a:extLst>
          </p:cNvPr>
          <p:cNvSpPr>
            <a:spLocks noGrp="1"/>
          </p:cNvSpPr>
          <p:nvPr>
            <p:ph type="title"/>
          </p:nvPr>
        </p:nvSpPr>
        <p:spPr/>
        <p:txBody>
          <a:bodyPr/>
          <a:lstStyle/>
          <a:p>
            <a:r>
              <a:rPr lang="en-US" dirty="0"/>
              <a:t>Changing text</a:t>
            </a:r>
          </a:p>
        </p:txBody>
      </p:sp>
      <p:sp>
        <p:nvSpPr>
          <p:cNvPr id="3" name="Content Placeholder 2">
            <a:extLst>
              <a:ext uri="{FF2B5EF4-FFF2-40B4-BE49-F238E27FC236}">
                <a16:creationId xmlns:a16="http://schemas.microsoft.com/office/drawing/2014/main" id="{0545C43E-C562-4D08-A8CA-B30358764CF4}"/>
              </a:ext>
            </a:extLst>
          </p:cNvPr>
          <p:cNvSpPr>
            <a:spLocks noGrp="1"/>
          </p:cNvSpPr>
          <p:nvPr>
            <p:ph idx="1"/>
          </p:nvPr>
        </p:nvSpPr>
        <p:spPr/>
        <p:txBody>
          <a:bodyPr>
            <a:normAutofit lnSpcReduction="10000"/>
          </a:bodyPr>
          <a:lstStyle/>
          <a:p>
            <a:pPr marL="0" indent="0">
              <a:buNone/>
            </a:pPr>
            <a:r>
              <a:rPr lang="en-US" dirty="0"/>
              <a:t>&gt;&gt;&gt; txt9 = txt8.strip()</a:t>
            </a:r>
          </a:p>
          <a:p>
            <a:pPr marL="0" indent="0">
              <a:buNone/>
            </a:pPr>
            <a:r>
              <a:rPr lang="en-US" dirty="0"/>
              <a:t>&gt;&gt;&gt; txt9</a:t>
            </a:r>
          </a:p>
          <a:p>
            <a:pPr marL="0" indent="0">
              <a:buNone/>
            </a:pPr>
            <a:r>
              <a:rPr lang="en-US" dirty="0"/>
              <a:t>'A quick brown fox jumped over the lazy dog.'</a:t>
            </a:r>
          </a:p>
          <a:p>
            <a:pPr marL="0" indent="0">
              <a:buNone/>
            </a:pPr>
            <a:r>
              <a:rPr lang="en-US" dirty="0"/>
              <a:t>&gt;&gt;&gt; txt9.find('o')</a:t>
            </a:r>
          </a:p>
          <a:p>
            <a:pPr marL="0" indent="0">
              <a:buNone/>
            </a:pPr>
            <a:r>
              <a:rPr lang="en-US" dirty="0"/>
              <a:t>10</a:t>
            </a:r>
          </a:p>
          <a:p>
            <a:pPr marL="0" indent="0">
              <a:buNone/>
            </a:pPr>
            <a:r>
              <a:rPr lang="en-US" dirty="0"/>
              <a:t>&gt;&gt;&gt; txt9.rfind('o')       </a:t>
            </a:r>
          </a:p>
          <a:p>
            <a:pPr marL="0" indent="0">
              <a:buNone/>
            </a:pPr>
            <a:r>
              <a:rPr lang="en-US" dirty="0"/>
              <a:t>40</a:t>
            </a:r>
          </a:p>
          <a:p>
            <a:pPr marL="0" indent="0">
              <a:buNone/>
            </a:pPr>
            <a:r>
              <a:rPr lang="en-US" dirty="0"/>
              <a:t>&gt;&gt;&gt; txt9.replace('o', 'O')   </a:t>
            </a:r>
          </a:p>
          <a:p>
            <a:pPr marL="0" indent="0">
              <a:buNone/>
            </a:pPr>
            <a:r>
              <a:rPr lang="en-US" dirty="0"/>
              <a:t>'A quick </a:t>
            </a:r>
            <a:r>
              <a:rPr lang="en-US" dirty="0" err="1"/>
              <a:t>brOwn</a:t>
            </a:r>
            <a:r>
              <a:rPr lang="en-US" dirty="0"/>
              <a:t> </a:t>
            </a:r>
            <a:r>
              <a:rPr lang="en-US" dirty="0" err="1"/>
              <a:t>fOx</a:t>
            </a:r>
            <a:r>
              <a:rPr lang="en-US" dirty="0"/>
              <a:t> jumped Over the lazy </a:t>
            </a:r>
            <a:r>
              <a:rPr lang="en-US" dirty="0" err="1"/>
              <a:t>dOg</a:t>
            </a:r>
            <a:r>
              <a:rPr lang="en-US" dirty="0"/>
              <a:t>.'</a:t>
            </a:r>
          </a:p>
        </p:txBody>
      </p:sp>
    </p:spTree>
    <p:extLst>
      <p:ext uri="{BB962C8B-B14F-4D97-AF65-F5344CB8AC3E}">
        <p14:creationId xmlns:p14="http://schemas.microsoft.com/office/powerpoint/2010/main" val="39853591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66B8D6-E246-49E7-8A2F-07DDCC227B8A}"/>
              </a:ext>
            </a:extLst>
          </p:cNvPr>
          <p:cNvSpPr>
            <a:spLocks noGrp="1"/>
          </p:cNvSpPr>
          <p:nvPr>
            <p:ph type="title"/>
          </p:nvPr>
        </p:nvSpPr>
        <p:spPr/>
        <p:txBody>
          <a:bodyPr/>
          <a:lstStyle/>
          <a:p>
            <a:r>
              <a:rPr lang="en-US" dirty="0"/>
              <a:t>Handling larger texts</a:t>
            </a:r>
          </a:p>
        </p:txBody>
      </p:sp>
      <p:sp>
        <p:nvSpPr>
          <p:cNvPr id="3" name="Content Placeholder 2">
            <a:extLst>
              <a:ext uri="{FF2B5EF4-FFF2-40B4-BE49-F238E27FC236}">
                <a16:creationId xmlns:a16="http://schemas.microsoft.com/office/drawing/2014/main" id="{02A6A60D-88EF-4A30-80CC-0A15CF18CE7E}"/>
              </a:ext>
            </a:extLst>
          </p:cNvPr>
          <p:cNvSpPr>
            <a:spLocks noGrp="1"/>
          </p:cNvSpPr>
          <p:nvPr>
            <p:ph idx="1"/>
          </p:nvPr>
        </p:nvSpPr>
        <p:spPr/>
        <p:txBody>
          <a:bodyPr>
            <a:normAutofit/>
          </a:bodyPr>
          <a:lstStyle/>
          <a:p>
            <a:r>
              <a:rPr lang="en-US" b="1" dirty="0"/>
              <a:t>Reading files line by line</a:t>
            </a:r>
          </a:p>
          <a:p>
            <a:pPr marL="0" indent="0">
              <a:buNone/>
            </a:pPr>
            <a:r>
              <a:rPr lang="en-US" sz="2000" dirty="0"/>
              <a:t>&gt;&gt;&gt; f = open('/Users/Pree/Desktop/</a:t>
            </a:r>
            <a:r>
              <a:rPr lang="en-US" sz="2000" dirty="0" err="1"/>
              <a:t>notre</a:t>
            </a:r>
            <a:r>
              <a:rPr lang="en-US" sz="2000" dirty="0"/>
              <a:t> dame.txt')	       </a:t>
            </a:r>
          </a:p>
          <a:p>
            <a:pPr marL="0" indent="0">
              <a:buNone/>
            </a:pPr>
            <a:r>
              <a:rPr lang="en-US" sz="2000" dirty="0"/>
              <a:t>&gt;&gt;&gt; </a:t>
            </a:r>
            <a:r>
              <a:rPr lang="en-US" sz="2000" dirty="0" err="1"/>
              <a:t>f.readline</a:t>
            </a:r>
            <a:r>
              <a:rPr lang="en-US" sz="2000" dirty="0"/>
              <a:t>()</a:t>
            </a:r>
          </a:p>
          <a:p>
            <a:pPr marL="0" indent="0">
              <a:buNone/>
            </a:pPr>
            <a:r>
              <a:rPr lang="en-US" sz="2000" dirty="0"/>
              <a:t>'Notre-Dame de Paris, often referred to simply as Notre-Dame, is a medieval Catholic cathedral on the </a:t>
            </a:r>
            <a:r>
              <a:rPr lang="en-US" sz="2000" dirty="0" err="1"/>
              <a:t>ÃŽle</a:t>
            </a:r>
            <a:r>
              <a:rPr lang="en-US" sz="2000" dirty="0"/>
              <a:t> de la </a:t>
            </a:r>
            <a:r>
              <a:rPr lang="en-US" sz="2000" dirty="0" err="1"/>
              <a:t>CitÃ</a:t>
            </a:r>
            <a:r>
              <a:rPr lang="en-US" sz="2000" dirty="0"/>
              <a:t>© in the 4th arrondissement of Paris, France.\n'</a:t>
            </a:r>
          </a:p>
          <a:p>
            <a:r>
              <a:rPr lang="en-US" b="1" dirty="0"/>
              <a:t>Reading the full file</a:t>
            </a:r>
          </a:p>
          <a:p>
            <a:pPr marL="0" indent="0">
              <a:buNone/>
            </a:pPr>
            <a:r>
              <a:rPr lang="en-US" sz="2400" dirty="0"/>
              <a:t>&gt;&gt;&gt; </a:t>
            </a:r>
            <a:r>
              <a:rPr lang="en-US" sz="2400" dirty="0" err="1"/>
              <a:t>f.seek</a:t>
            </a:r>
            <a:r>
              <a:rPr lang="en-US" sz="2400" dirty="0"/>
              <a:t>(0)      </a:t>
            </a:r>
          </a:p>
          <a:p>
            <a:pPr marL="0" indent="0">
              <a:buNone/>
            </a:pPr>
            <a:r>
              <a:rPr lang="en-US" sz="2400" dirty="0"/>
              <a:t>0</a:t>
            </a:r>
          </a:p>
          <a:p>
            <a:pPr marL="0" indent="0">
              <a:buNone/>
            </a:pPr>
            <a:r>
              <a:rPr lang="en-US" sz="2400" dirty="0"/>
              <a:t>&gt;&gt;&gt; txt12 = </a:t>
            </a:r>
            <a:r>
              <a:rPr lang="en-US" sz="2400" dirty="0" err="1"/>
              <a:t>f.read</a:t>
            </a:r>
            <a:r>
              <a:rPr lang="en-US" sz="2400" dirty="0"/>
              <a:t>()</a:t>
            </a:r>
          </a:p>
          <a:p>
            <a:pPr marL="0" indent="0">
              <a:buNone/>
            </a:pPr>
            <a:r>
              <a:rPr lang="en-US" sz="2400" dirty="0"/>
              <a:t>&gt;&gt;&gt; </a:t>
            </a:r>
            <a:r>
              <a:rPr lang="en-US" sz="2400" dirty="0" err="1"/>
              <a:t>len</a:t>
            </a:r>
            <a:r>
              <a:rPr lang="en-US" sz="2400" dirty="0"/>
              <a:t>(txt12)</a:t>
            </a:r>
          </a:p>
        </p:txBody>
      </p:sp>
    </p:spTree>
    <p:extLst>
      <p:ext uri="{BB962C8B-B14F-4D97-AF65-F5344CB8AC3E}">
        <p14:creationId xmlns:p14="http://schemas.microsoft.com/office/powerpoint/2010/main" val="375707761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C959BF-6528-4F01-89F6-5F498AF5B41A}"/>
              </a:ext>
            </a:extLst>
          </p:cNvPr>
          <p:cNvSpPr>
            <a:spLocks noGrp="1"/>
          </p:cNvSpPr>
          <p:nvPr>
            <p:ph type="title"/>
          </p:nvPr>
        </p:nvSpPr>
        <p:spPr/>
        <p:txBody>
          <a:bodyPr/>
          <a:lstStyle/>
          <a:p>
            <a:r>
              <a:rPr lang="en-US" dirty="0"/>
              <a:t>Handling larger texts (cont.)</a:t>
            </a:r>
          </a:p>
        </p:txBody>
      </p:sp>
      <p:sp>
        <p:nvSpPr>
          <p:cNvPr id="3" name="Content Placeholder 2">
            <a:extLst>
              <a:ext uri="{FF2B5EF4-FFF2-40B4-BE49-F238E27FC236}">
                <a16:creationId xmlns:a16="http://schemas.microsoft.com/office/drawing/2014/main" id="{E4C3E7B8-8F9E-432F-A9A5-E436F8B6CF75}"/>
              </a:ext>
            </a:extLst>
          </p:cNvPr>
          <p:cNvSpPr>
            <a:spLocks noGrp="1"/>
          </p:cNvSpPr>
          <p:nvPr>
            <p:ph idx="1"/>
          </p:nvPr>
        </p:nvSpPr>
        <p:spPr/>
        <p:txBody>
          <a:bodyPr>
            <a:normAutofit fontScale="85000" lnSpcReduction="20000"/>
          </a:bodyPr>
          <a:lstStyle/>
          <a:p>
            <a:pPr marL="0" indent="0">
              <a:buNone/>
            </a:pPr>
            <a:r>
              <a:rPr lang="en-US" dirty="0"/>
              <a:t>&gt;&gt;&gt; txt13 = txt12.splitlines()	       </a:t>
            </a:r>
          </a:p>
          <a:p>
            <a:pPr marL="0" indent="0">
              <a:buNone/>
            </a:pPr>
            <a:r>
              <a:rPr lang="en-US" dirty="0"/>
              <a:t>&gt;&gt;&gt; </a:t>
            </a:r>
            <a:r>
              <a:rPr lang="en-US" dirty="0" err="1"/>
              <a:t>len</a:t>
            </a:r>
            <a:r>
              <a:rPr lang="en-US" dirty="0"/>
              <a:t>(txt13)</a:t>
            </a:r>
          </a:p>
          <a:p>
            <a:pPr marL="0" indent="0">
              <a:buNone/>
            </a:pPr>
            <a:r>
              <a:rPr lang="en-US" dirty="0"/>
              <a:t>	       </a:t>
            </a:r>
          </a:p>
          <a:p>
            <a:pPr marL="0" indent="0">
              <a:buNone/>
            </a:pPr>
            <a:r>
              <a:rPr lang="en-US" dirty="0"/>
              <a:t>&gt;&gt;&gt; txt13	       </a:t>
            </a:r>
          </a:p>
          <a:p>
            <a:pPr marL="0" indent="0">
              <a:buNone/>
            </a:pPr>
            <a:r>
              <a:rPr lang="en-US" dirty="0"/>
              <a:t>['Notre-Dame de Paris, often referred to simply as Notre-Dame, is a medieval Catholic cathedral on the </a:t>
            </a:r>
            <a:r>
              <a:rPr lang="en-US" dirty="0" err="1"/>
              <a:t>ÃŽle</a:t>
            </a:r>
            <a:r>
              <a:rPr lang="en-US" dirty="0"/>
              <a:t> de la </a:t>
            </a:r>
            <a:r>
              <a:rPr lang="en-US" dirty="0" err="1"/>
              <a:t>CitÃ</a:t>
            </a:r>
            <a:r>
              <a:rPr lang="en-US" dirty="0"/>
              <a:t>© in the 4th arrondissement of Paris, France.', '', 'The cathedral is consecrated to the Virgin Mary and considered to be one of the finest examples of French Gothic architecture.']</a:t>
            </a:r>
          </a:p>
          <a:p>
            <a:pPr marL="0" indent="0">
              <a:buNone/>
            </a:pPr>
            <a:r>
              <a:rPr lang="en-US" dirty="0"/>
              <a:t>&gt;&gt;&gt; txt13[0]	       </a:t>
            </a:r>
          </a:p>
          <a:p>
            <a:pPr marL="0" indent="0">
              <a:buNone/>
            </a:pPr>
            <a:r>
              <a:rPr lang="en-US" dirty="0"/>
              <a:t>'Notre-Dame de Paris, often referred to simply as Notre-Dame, is a medieval Catholic cathedral on the </a:t>
            </a:r>
            <a:r>
              <a:rPr lang="en-US" dirty="0" err="1"/>
              <a:t>ÃŽle</a:t>
            </a:r>
            <a:r>
              <a:rPr lang="en-US" dirty="0"/>
              <a:t> de la </a:t>
            </a:r>
            <a:r>
              <a:rPr lang="en-US" dirty="0" err="1"/>
              <a:t>CitÃ</a:t>
            </a:r>
            <a:r>
              <a:rPr lang="en-US" dirty="0"/>
              <a:t>© in the 4th arrondissement of Paris, France.'</a:t>
            </a:r>
          </a:p>
        </p:txBody>
      </p:sp>
    </p:spTree>
    <p:extLst>
      <p:ext uri="{BB962C8B-B14F-4D97-AF65-F5344CB8AC3E}">
        <p14:creationId xmlns:p14="http://schemas.microsoft.com/office/powerpoint/2010/main" val="236152130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60DEC1-7655-4981-80CF-2837A48C3B38}"/>
              </a:ext>
            </a:extLst>
          </p:cNvPr>
          <p:cNvSpPr>
            <a:spLocks noGrp="1"/>
          </p:cNvSpPr>
          <p:nvPr>
            <p:ph type="title"/>
          </p:nvPr>
        </p:nvSpPr>
        <p:spPr/>
        <p:txBody>
          <a:bodyPr/>
          <a:lstStyle/>
          <a:p>
            <a:r>
              <a:rPr lang="en-US" dirty="0"/>
              <a:t>File operations</a:t>
            </a:r>
          </a:p>
        </p:txBody>
      </p:sp>
      <p:sp>
        <p:nvSpPr>
          <p:cNvPr id="3" name="Content Placeholder 2">
            <a:extLst>
              <a:ext uri="{FF2B5EF4-FFF2-40B4-BE49-F238E27FC236}">
                <a16:creationId xmlns:a16="http://schemas.microsoft.com/office/drawing/2014/main" id="{734F4A3D-809A-4235-87E8-E33123B83D28}"/>
              </a:ext>
            </a:extLst>
          </p:cNvPr>
          <p:cNvSpPr>
            <a:spLocks noGrp="1"/>
          </p:cNvSpPr>
          <p:nvPr>
            <p:ph idx="1"/>
          </p:nvPr>
        </p:nvSpPr>
        <p:spPr/>
        <p:txBody>
          <a:bodyPr/>
          <a:lstStyle/>
          <a:p>
            <a:r>
              <a:rPr lang="en-US" dirty="0"/>
              <a:t>f = open(filename, mode)</a:t>
            </a:r>
          </a:p>
          <a:p>
            <a:r>
              <a:rPr lang="en-US" dirty="0" err="1"/>
              <a:t>f.readline</a:t>
            </a:r>
            <a:r>
              <a:rPr lang="en-US" dirty="0"/>
              <a:t>(); </a:t>
            </a:r>
            <a:r>
              <a:rPr lang="en-US" dirty="0" err="1"/>
              <a:t>f.read</a:t>
            </a:r>
            <a:r>
              <a:rPr lang="en-US" dirty="0"/>
              <a:t>(); </a:t>
            </a:r>
            <a:r>
              <a:rPr lang="en-US" dirty="0" err="1"/>
              <a:t>f.read</a:t>
            </a:r>
            <a:r>
              <a:rPr lang="en-US" dirty="0"/>
              <a:t>(n)</a:t>
            </a:r>
          </a:p>
          <a:p>
            <a:r>
              <a:rPr lang="en-US" dirty="0"/>
              <a:t>for line in f: </a:t>
            </a:r>
            <a:r>
              <a:rPr lang="en-US" dirty="0" err="1"/>
              <a:t>doSomething</a:t>
            </a:r>
            <a:r>
              <a:rPr lang="en-US" dirty="0"/>
              <a:t>(line)</a:t>
            </a:r>
          </a:p>
          <a:p>
            <a:r>
              <a:rPr lang="en-US" dirty="0" err="1"/>
              <a:t>f.seek</a:t>
            </a:r>
            <a:r>
              <a:rPr lang="en-US" dirty="0"/>
              <a:t>(n)</a:t>
            </a:r>
          </a:p>
          <a:p>
            <a:r>
              <a:rPr lang="en-US" dirty="0" err="1"/>
              <a:t>f.write</a:t>
            </a:r>
            <a:r>
              <a:rPr lang="en-US" dirty="0"/>
              <a:t>(message)</a:t>
            </a:r>
          </a:p>
          <a:p>
            <a:r>
              <a:rPr lang="en-US" dirty="0" err="1"/>
              <a:t>f.close</a:t>
            </a:r>
            <a:r>
              <a:rPr lang="en-US" dirty="0"/>
              <a:t>() // close the file handler</a:t>
            </a:r>
          </a:p>
          <a:p>
            <a:r>
              <a:rPr lang="en-US" dirty="0" err="1"/>
              <a:t>f.closed</a:t>
            </a:r>
            <a:r>
              <a:rPr lang="en-US" dirty="0"/>
              <a:t>// check if the file close</a:t>
            </a:r>
          </a:p>
        </p:txBody>
      </p:sp>
    </p:spTree>
    <p:extLst>
      <p:ext uri="{BB962C8B-B14F-4D97-AF65-F5344CB8AC3E}">
        <p14:creationId xmlns:p14="http://schemas.microsoft.com/office/powerpoint/2010/main" val="28270222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The Gartner Hype Cycle for Emerging Technologies, 2020 features five trends and 30 technologies that will drive significant change over the next five to ten years. ">
            <a:extLst>
              <a:ext uri="{FF2B5EF4-FFF2-40B4-BE49-F238E27FC236}">
                <a16:creationId xmlns:a16="http://schemas.microsoft.com/office/drawing/2014/main" id="{E50924EA-C5E8-4393-B474-86D62FD64744}"/>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803633" y="53372"/>
            <a:ext cx="9295001" cy="68046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161999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760B53-C1B1-4E13-A9D1-297DA943F461}"/>
              </a:ext>
            </a:extLst>
          </p:cNvPr>
          <p:cNvSpPr>
            <a:spLocks noGrp="1"/>
          </p:cNvSpPr>
          <p:nvPr>
            <p:ph type="title"/>
          </p:nvPr>
        </p:nvSpPr>
        <p:spPr/>
        <p:txBody>
          <a:bodyPr/>
          <a:lstStyle/>
          <a:p>
            <a:r>
              <a:rPr lang="en-US" dirty="0"/>
              <a:t>Processing free-text</a:t>
            </a:r>
          </a:p>
        </p:txBody>
      </p:sp>
      <p:sp>
        <p:nvSpPr>
          <p:cNvPr id="3" name="Content Placeholder 2">
            <a:extLst>
              <a:ext uri="{FF2B5EF4-FFF2-40B4-BE49-F238E27FC236}">
                <a16:creationId xmlns:a16="http://schemas.microsoft.com/office/drawing/2014/main" id="{F04E3747-8644-4EB0-8321-06B621D0AC24}"/>
              </a:ext>
            </a:extLst>
          </p:cNvPr>
          <p:cNvSpPr>
            <a:spLocks noGrp="1"/>
          </p:cNvSpPr>
          <p:nvPr>
            <p:ph idx="1"/>
          </p:nvPr>
        </p:nvSpPr>
        <p:spPr/>
        <p:txBody>
          <a:bodyPr/>
          <a:lstStyle/>
          <a:p>
            <a:pPr marL="0" indent="0">
              <a:buNone/>
            </a:pPr>
            <a:r>
              <a:rPr lang="en-US" dirty="0"/>
              <a:t>&gt;&gt;&gt; txt10 = '#</a:t>
            </a:r>
            <a:r>
              <a:rPr lang="en-US" dirty="0" err="1"/>
              <a:t>DrainTheSwamp</a:t>
            </a:r>
            <a:r>
              <a:rPr lang="en-US" dirty="0"/>
              <a:t> - @</a:t>
            </a:r>
            <a:r>
              <a:rPr lang="en-US" dirty="0" err="1"/>
              <a:t>GreggJarrett</a:t>
            </a:r>
            <a:r>
              <a:rPr lang="en-US" dirty="0"/>
              <a:t>: No one takes anything Schiff says seriously because he lost all credibility. For 2 years he claimed there was a mound of criminal evidence. Where is it? Show us… because it doesn’t exist.  #MAGA #</a:t>
            </a:r>
            <a:r>
              <a:rPr lang="en-US" dirty="0" err="1"/>
              <a:t>AmericaFirst</a:t>
            </a:r>
            <a:r>
              <a:rPr lang="en-US" dirty="0"/>
              <a:t> #Dobbs’</a:t>
            </a:r>
          </a:p>
          <a:p>
            <a:pPr marL="0" indent="0">
              <a:buNone/>
            </a:pPr>
            <a:endParaRPr lang="en-US" dirty="0"/>
          </a:p>
          <a:p>
            <a:pPr marL="0" indent="0">
              <a:buNone/>
            </a:pPr>
            <a:r>
              <a:rPr lang="en-US" b="1" dirty="0"/>
              <a:t>How to find out the callouts and hashtags?</a:t>
            </a:r>
          </a:p>
        </p:txBody>
      </p:sp>
    </p:spTree>
    <p:extLst>
      <p:ext uri="{BB962C8B-B14F-4D97-AF65-F5344CB8AC3E}">
        <p14:creationId xmlns:p14="http://schemas.microsoft.com/office/powerpoint/2010/main" val="167395124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E25B09-9825-4608-9CF6-00385FD52B71}"/>
              </a:ext>
            </a:extLst>
          </p:cNvPr>
          <p:cNvSpPr>
            <a:spLocks noGrp="1"/>
          </p:cNvSpPr>
          <p:nvPr>
            <p:ph type="title"/>
          </p:nvPr>
        </p:nvSpPr>
        <p:spPr/>
        <p:txBody>
          <a:bodyPr/>
          <a:lstStyle/>
          <a:p>
            <a:r>
              <a:rPr lang="en-US" dirty="0"/>
              <a:t>Finding specific words</a:t>
            </a:r>
            <a:endParaRPr lang="th-TH" dirty="0"/>
          </a:p>
        </p:txBody>
      </p:sp>
      <p:sp>
        <p:nvSpPr>
          <p:cNvPr id="3" name="Content Placeholder 2">
            <a:extLst>
              <a:ext uri="{FF2B5EF4-FFF2-40B4-BE49-F238E27FC236}">
                <a16:creationId xmlns:a16="http://schemas.microsoft.com/office/drawing/2014/main" id="{6DA5BF5A-8AFF-48E9-97C6-30CADE2DA0C5}"/>
              </a:ext>
            </a:extLst>
          </p:cNvPr>
          <p:cNvSpPr>
            <a:spLocks noGrp="1"/>
          </p:cNvSpPr>
          <p:nvPr>
            <p:ph idx="1"/>
          </p:nvPr>
        </p:nvSpPr>
        <p:spPr/>
        <p:txBody>
          <a:bodyPr/>
          <a:lstStyle/>
          <a:p>
            <a:pPr marL="0" indent="0">
              <a:buNone/>
            </a:pPr>
            <a:r>
              <a:rPr lang="en-US" b="1" dirty="0"/>
              <a:t>Hashtags</a:t>
            </a:r>
          </a:p>
          <a:p>
            <a:pPr marL="0" indent="0">
              <a:buNone/>
            </a:pPr>
            <a:r>
              <a:rPr lang="en-US" dirty="0"/>
              <a:t>&gt;&gt;&gt; [w for w in txt10.split() if </a:t>
            </a:r>
            <a:r>
              <a:rPr lang="en-US" dirty="0" err="1"/>
              <a:t>w.startswith</a:t>
            </a:r>
            <a:r>
              <a:rPr lang="en-US" dirty="0"/>
              <a:t>('#')]</a:t>
            </a:r>
          </a:p>
          <a:p>
            <a:pPr marL="0" indent="0">
              <a:buNone/>
            </a:pPr>
            <a:r>
              <a:rPr lang="en-US" dirty="0"/>
              <a:t>['#</a:t>
            </a:r>
            <a:r>
              <a:rPr lang="en-US" dirty="0" err="1"/>
              <a:t>DrainTheSwamp</a:t>
            </a:r>
            <a:r>
              <a:rPr lang="en-US" dirty="0"/>
              <a:t>', '#MAGA', '#</a:t>
            </a:r>
            <a:r>
              <a:rPr lang="en-US" dirty="0" err="1"/>
              <a:t>AmericaFirst</a:t>
            </a:r>
            <a:r>
              <a:rPr lang="en-US" dirty="0"/>
              <a:t>', '#Dobbs’]</a:t>
            </a:r>
          </a:p>
          <a:p>
            <a:pPr marL="0" indent="0">
              <a:buNone/>
            </a:pPr>
            <a:endParaRPr lang="en-US" dirty="0"/>
          </a:p>
          <a:p>
            <a:pPr marL="0" indent="0">
              <a:buNone/>
            </a:pPr>
            <a:r>
              <a:rPr lang="en-US" b="1" dirty="0"/>
              <a:t>Callouts</a:t>
            </a:r>
          </a:p>
          <a:p>
            <a:pPr marL="0" indent="0">
              <a:buNone/>
            </a:pPr>
            <a:r>
              <a:rPr lang="en-US" dirty="0"/>
              <a:t>&gt;&gt;&gt; w for w in txt10.split() if </a:t>
            </a:r>
            <a:r>
              <a:rPr lang="en-US" dirty="0" err="1"/>
              <a:t>w.startswith</a:t>
            </a:r>
            <a:r>
              <a:rPr lang="en-US" dirty="0"/>
              <a:t>('@')]</a:t>
            </a:r>
          </a:p>
          <a:p>
            <a:pPr marL="0" indent="0">
              <a:buNone/>
            </a:pPr>
            <a:r>
              <a:rPr lang="en-US" dirty="0"/>
              <a:t>['@</a:t>
            </a:r>
            <a:r>
              <a:rPr lang="en-US" dirty="0" err="1"/>
              <a:t>GreggJarrett</a:t>
            </a:r>
            <a:r>
              <a:rPr lang="en-US" dirty="0"/>
              <a:t>:', '</a:t>
            </a:r>
            <a:r>
              <a:rPr lang="en-US" b="1" dirty="0">
                <a:solidFill>
                  <a:srgbClr val="FF0000"/>
                </a:solidFill>
              </a:rPr>
              <a:t>@</a:t>
            </a:r>
            <a:r>
              <a:rPr lang="en-US" dirty="0"/>
              <a:t>']</a:t>
            </a:r>
          </a:p>
          <a:p>
            <a:endParaRPr lang="th-TH" dirty="0"/>
          </a:p>
        </p:txBody>
      </p:sp>
    </p:spTree>
    <p:extLst>
      <p:ext uri="{BB962C8B-B14F-4D97-AF65-F5344CB8AC3E}">
        <p14:creationId xmlns:p14="http://schemas.microsoft.com/office/powerpoint/2010/main" val="118049314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3ACF4F-ABF5-4771-97E7-0D7899E081DC}"/>
              </a:ext>
            </a:extLst>
          </p:cNvPr>
          <p:cNvSpPr>
            <a:spLocks noGrp="1"/>
          </p:cNvSpPr>
          <p:nvPr>
            <p:ph type="title"/>
          </p:nvPr>
        </p:nvSpPr>
        <p:spPr/>
        <p:txBody>
          <a:bodyPr/>
          <a:lstStyle/>
          <a:p>
            <a:r>
              <a:rPr lang="en-US" dirty="0"/>
              <a:t>Finding patterns with regular expressions</a:t>
            </a:r>
            <a:endParaRPr lang="th-TH" dirty="0"/>
          </a:p>
        </p:txBody>
      </p:sp>
      <p:sp>
        <p:nvSpPr>
          <p:cNvPr id="3" name="Content Placeholder 2">
            <a:extLst>
              <a:ext uri="{FF2B5EF4-FFF2-40B4-BE49-F238E27FC236}">
                <a16:creationId xmlns:a16="http://schemas.microsoft.com/office/drawing/2014/main" id="{07FBCC48-2F1A-4485-9479-74B1886F361D}"/>
              </a:ext>
            </a:extLst>
          </p:cNvPr>
          <p:cNvSpPr>
            <a:spLocks noGrp="1"/>
          </p:cNvSpPr>
          <p:nvPr>
            <p:ph idx="1"/>
          </p:nvPr>
        </p:nvSpPr>
        <p:spPr/>
        <p:txBody>
          <a:bodyPr/>
          <a:lstStyle/>
          <a:p>
            <a:r>
              <a:rPr lang="en-US" dirty="0"/>
              <a:t>Callouts are more than just tokens starting with ‘@’</a:t>
            </a:r>
          </a:p>
          <a:p>
            <a:r>
              <a:rPr lang="en-US" dirty="0"/>
              <a:t>@username @</a:t>
            </a:r>
            <a:r>
              <a:rPr lang="en-US" dirty="0" err="1"/>
              <a:t>UK_Spokesperon</a:t>
            </a:r>
            <a:endParaRPr lang="en-US" dirty="0"/>
          </a:p>
          <a:p>
            <a:r>
              <a:rPr lang="en-US" dirty="0"/>
              <a:t>Match something after ‘@’</a:t>
            </a:r>
          </a:p>
          <a:p>
            <a:pPr lvl="1"/>
            <a:r>
              <a:rPr lang="en-US" dirty="0"/>
              <a:t>Alphabets</a:t>
            </a:r>
          </a:p>
          <a:p>
            <a:pPr lvl="1"/>
            <a:r>
              <a:rPr lang="en-US" dirty="0"/>
              <a:t>Numbers</a:t>
            </a:r>
          </a:p>
          <a:p>
            <a:pPr lvl="1"/>
            <a:r>
              <a:rPr lang="en-US" dirty="0"/>
              <a:t>Special symbols such as ‘_’</a:t>
            </a:r>
          </a:p>
          <a:p>
            <a:endParaRPr lang="th-TH" dirty="0"/>
          </a:p>
        </p:txBody>
      </p:sp>
    </p:spTree>
    <p:extLst>
      <p:ext uri="{BB962C8B-B14F-4D97-AF65-F5344CB8AC3E}">
        <p14:creationId xmlns:p14="http://schemas.microsoft.com/office/powerpoint/2010/main" val="170494302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3C92CD-2CF6-40C3-B60B-CDE92EDBFD77}"/>
              </a:ext>
            </a:extLst>
          </p:cNvPr>
          <p:cNvSpPr>
            <a:spLocks noGrp="1"/>
          </p:cNvSpPr>
          <p:nvPr>
            <p:ph type="title"/>
          </p:nvPr>
        </p:nvSpPr>
        <p:spPr/>
        <p:txBody>
          <a:bodyPr/>
          <a:lstStyle/>
          <a:p>
            <a:r>
              <a:rPr lang="en-US" dirty="0"/>
              <a:t>Finding patterns with regular expressions</a:t>
            </a:r>
            <a:endParaRPr lang="th-TH" dirty="0"/>
          </a:p>
        </p:txBody>
      </p:sp>
      <p:sp>
        <p:nvSpPr>
          <p:cNvPr id="3" name="Content Placeholder 2">
            <a:extLst>
              <a:ext uri="{FF2B5EF4-FFF2-40B4-BE49-F238E27FC236}">
                <a16:creationId xmlns:a16="http://schemas.microsoft.com/office/drawing/2014/main" id="{6F87623A-A589-4195-B76A-BED8E3044A96}"/>
              </a:ext>
            </a:extLst>
          </p:cNvPr>
          <p:cNvSpPr>
            <a:spLocks noGrp="1"/>
          </p:cNvSpPr>
          <p:nvPr>
            <p:ph idx="1"/>
          </p:nvPr>
        </p:nvSpPr>
        <p:spPr/>
        <p:txBody>
          <a:bodyPr/>
          <a:lstStyle/>
          <a:p>
            <a:pPr marL="0" indent="0">
              <a:buNone/>
            </a:pPr>
            <a:r>
              <a:rPr lang="en-US" b="1" dirty="0"/>
              <a:t>Callouts</a:t>
            </a:r>
          </a:p>
          <a:p>
            <a:pPr marL="0" indent="0">
              <a:buNone/>
            </a:pPr>
            <a:r>
              <a:rPr lang="en-US" dirty="0"/>
              <a:t>&gt;&gt;&gt; w for w in txt10.split() if </a:t>
            </a:r>
            <a:r>
              <a:rPr lang="en-US" dirty="0" err="1"/>
              <a:t>w.startswith</a:t>
            </a:r>
            <a:r>
              <a:rPr lang="en-US" dirty="0"/>
              <a:t>('@')]</a:t>
            </a:r>
          </a:p>
          <a:p>
            <a:pPr marL="0" indent="0">
              <a:buNone/>
            </a:pPr>
            <a:r>
              <a:rPr lang="en-US" dirty="0"/>
              <a:t>['@</a:t>
            </a:r>
            <a:r>
              <a:rPr lang="en-US" dirty="0" err="1"/>
              <a:t>GreggJarrett</a:t>
            </a:r>
            <a:r>
              <a:rPr lang="en-US" dirty="0"/>
              <a:t>:', ‘</a:t>
            </a:r>
            <a:r>
              <a:rPr lang="en-US" b="1" dirty="0">
                <a:solidFill>
                  <a:srgbClr val="FF0000"/>
                </a:solidFill>
              </a:rPr>
              <a:t>@</a:t>
            </a:r>
            <a:r>
              <a:rPr lang="en-US" dirty="0"/>
              <a:t>’]</a:t>
            </a:r>
          </a:p>
          <a:p>
            <a:pPr marL="0" indent="0">
              <a:buNone/>
            </a:pPr>
            <a:endParaRPr lang="en-US" dirty="0"/>
          </a:p>
          <a:p>
            <a:pPr marL="0" indent="0">
              <a:buNone/>
            </a:pPr>
            <a:r>
              <a:rPr lang="en-US" b="1" dirty="0"/>
              <a:t>Import regular expressions first</a:t>
            </a:r>
          </a:p>
          <a:p>
            <a:pPr marL="0" indent="0">
              <a:buNone/>
            </a:pPr>
            <a:r>
              <a:rPr lang="en-US" dirty="0"/>
              <a:t>import re</a:t>
            </a:r>
          </a:p>
          <a:p>
            <a:pPr marL="0" indent="0">
              <a:buNone/>
            </a:pPr>
            <a:r>
              <a:rPr lang="en-US" dirty="0"/>
              <a:t>[w for w in txt10.split(' ') if </a:t>
            </a:r>
            <a:r>
              <a:rPr lang="en-US" dirty="0" err="1"/>
              <a:t>re.search</a:t>
            </a:r>
            <a:r>
              <a:rPr lang="en-US" dirty="0"/>
              <a:t>('</a:t>
            </a:r>
            <a:r>
              <a:rPr lang="en-US" dirty="0">
                <a:solidFill>
                  <a:srgbClr val="FF0000"/>
                </a:solidFill>
              </a:rPr>
              <a:t>@[A-Za-z0-9_]+', </a:t>
            </a:r>
            <a:r>
              <a:rPr lang="en-US" dirty="0"/>
              <a:t>w)]</a:t>
            </a:r>
          </a:p>
          <a:p>
            <a:pPr marL="0" indent="0">
              <a:buNone/>
            </a:pPr>
            <a:r>
              <a:rPr lang="en-US" dirty="0"/>
              <a:t>['@</a:t>
            </a:r>
            <a:r>
              <a:rPr lang="en-US" dirty="0" err="1"/>
              <a:t>GreggJarrett</a:t>
            </a:r>
            <a:r>
              <a:rPr lang="en-US" dirty="0"/>
              <a:t>:']</a:t>
            </a:r>
            <a:endParaRPr lang="th-TH" dirty="0"/>
          </a:p>
        </p:txBody>
      </p:sp>
    </p:spTree>
    <p:extLst>
      <p:ext uri="{BB962C8B-B14F-4D97-AF65-F5344CB8AC3E}">
        <p14:creationId xmlns:p14="http://schemas.microsoft.com/office/powerpoint/2010/main" val="165667192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CCCD86-C389-43C5-A392-DCBBB0034069}"/>
              </a:ext>
            </a:extLst>
          </p:cNvPr>
          <p:cNvSpPr>
            <a:spLocks noGrp="1"/>
          </p:cNvSpPr>
          <p:nvPr>
            <p:ph type="title"/>
          </p:nvPr>
        </p:nvSpPr>
        <p:spPr/>
        <p:txBody>
          <a:bodyPr/>
          <a:lstStyle/>
          <a:p>
            <a:r>
              <a:rPr lang="en-US" dirty="0"/>
              <a:t>Parsing the callout regular expression</a:t>
            </a:r>
          </a:p>
        </p:txBody>
      </p:sp>
      <p:sp>
        <p:nvSpPr>
          <p:cNvPr id="3" name="Content Placeholder 2">
            <a:extLst>
              <a:ext uri="{FF2B5EF4-FFF2-40B4-BE49-F238E27FC236}">
                <a16:creationId xmlns:a16="http://schemas.microsoft.com/office/drawing/2014/main" id="{FDF82275-5A33-4D1E-8DE1-16F2D552596E}"/>
              </a:ext>
            </a:extLst>
          </p:cNvPr>
          <p:cNvSpPr>
            <a:spLocks noGrp="1"/>
          </p:cNvSpPr>
          <p:nvPr>
            <p:ph idx="1"/>
          </p:nvPr>
        </p:nvSpPr>
        <p:spPr/>
        <p:txBody>
          <a:bodyPr/>
          <a:lstStyle/>
          <a:p>
            <a:r>
              <a:rPr lang="en-US" dirty="0"/>
              <a:t>@[A-Za-z0-9_]+</a:t>
            </a:r>
          </a:p>
          <a:p>
            <a:r>
              <a:rPr lang="en-US" dirty="0"/>
              <a:t>Starts with @</a:t>
            </a:r>
          </a:p>
          <a:p>
            <a:r>
              <a:rPr lang="en-US" dirty="0"/>
              <a:t>Followed by any alphabet (upper or lower case), digit, underscore</a:t>
            </a:r>
          </a:p>
          <a:p>
            <a:r>
              <a:rPr lang="en-US" dirty="0"/>
              <a:t>That repeats at least once, but any number of times</a:t>
            </a:r>
          </a:p>
        </p:txBody>
      </p:sp>
    </p:spTree>
    <p:extLst>
      <p:ext uri="{BB962C8B-B14F-4D97-AF65-F5344CB8AC3E}">
        <p14:creationId xmlns:p14="http://schemas.microsoft.com/office/powerpoint/2010/main" val="211506915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CF4486-B57A-49FD-ADE7-19012EFC1785}"/>
              </a:ext>
            </a:extLst>
          </p:cNvPr>
          <p:cNvSpPr>
            <a:spLocks noGrp="1"/>
          </p:cNvSpPr>
          <p:nvPr>
            <p:ph type="title"/>
          </p:nvPr>
        </p:nvSpPr>
        <p:spPr/>
        <p:txBody>
          <a:bodyPr/>
          <a:lstStyle/>
          <a:p>
            <a:r>
              <a:rPr lang="en-US" dirty="0"/>
              <a:t>Metacharacters</a:t>
            </a:r>
            <a:endParaRPr lang="th-TH" dirty="0"/>
          </a:p>
        </p:txBody>
      </p:sp>
      <p:graphicFrame>
        <p:nvGraphicFramePr>
          <p:cNvPr id="4" name="Content Placeholder 3">
            <a:extLst>
              <a:ext uri="{FF2B5EF4-FFF2-40B4-BE49-F238E27FC236}">
                <a16:creationId xmlns:a16="http://schemas.microsoft.com/office/drawing/2014/main" id="{BF7E61C7-64C8-4EF5-83E9-19E1485BEAB8}"/>
              </a:ext>
            </a:extLst>
          </p:cNvPr>
          <p:cNvGraphicFramePr>
            <a:graphicFrameLocks noGrp="1"/>
          </p:cNvGraphicFramePr>
          <p:nvPr>
            <p:ph idx="1"/>
          </p:nvPr>
        </p:nvGraphicFramePr>
        <p:xfrm>
          <a:off x="868386" y="2085270"/>
          <a:ext cx="10515600" cy="8595360"/>
        </p:xfrm>
        <a:graphic>
          <a:graphicData uri="http://schemas.openxmlformats.org/drawingml/2006/table">
            <a:tbl>
              <a:tblPr firstRow="1" bandRow="1">
                <a:tableStyleId>{5C22544A-7EE6-4342-B048-85BDC9FD1C3A}</a:tableStyleId>
              </a:tblPr>
              <a:tblGrid>
                <a:gridCol w="3505200">
                  <a:extLst>
                    <a:ext uri="{9D8B030D-6E8A-4147-A177-3AD203B41FA5}">
                      <a16:colId xmlns:a16="http://schemas.microsoft.com/office/drawing/2014/main" val="3446525232"/>
                    </a:ext>
                  </a:extLst>
                </a:gridCol>
                <a:gridCol w="3505200">
                  <a:extLst>
                    <a:ext uri="{9D8B030D-6E8A-4147-A177-3AD203B41FA5}">
                      <a16:colId xmlns:a16="http://schemas.microsoft.com/office/drawing/2014/main" val="3288654108"/>
                    </a:ext>
                  </a:extLst>
                </a:gridCol>
                <a:gridCol w="3505200">
                  <a:extLst>
                    <a:ext uri="{9D8B030D-6E8A-4147-A177-3AD203B41FA5}">
                      <a16:colId xmlns:a16="http://schemas.microsoft.com/office/drawing/2014/main" val="1535928678"/>
                    </a:ext>
                  </a:extLst>
                </a:gridCol>
              </a:tblGrid>
              <a:tr h="370840">
                <a:tc>
                  <a:txBody>
                    <a:bodyPr/>
                    <a:lstStyle/>
                    <a:p>
                      <a:r>
                        <a:rPr lang="en-US" dirty="0"/>
                        <a:t>Character </a:t>
                      </a:r>
                      <a:endParaRPr lang="th-TH" dirty="0"/>
                    </a:p>
                  </a:txBody>
                  <a:tcPr/>
                </a:tc>
                <a:tc>
                  <a:txBody>
                    <a:bodyPr/>
                    <a:lstStyle/>
                    <a:p>
                      <a:r>
                        <a:rPr lang="en-US" dirty="0"/>
                        <a:t>Description</a:t>
                      </a:r>
                      <a:endParaRPr lang="th-TH" dirty="0"/>
                    </a:p>
                  </a:txBody>
                  <a:tcPr/>
                </a:tc>
                <a:tc>
                  <a:txBody>
                    <a:bodyPr/>
                    <a:lstStyle/>
                    <a:p>
                      <a:r>
                        <a:rPr lang="en-US" dirty="0"/>
                        <a:t>Example</a:t>
                      </a:r>
                      <a:endParaRPr lang="th-TH" dirty="0"/>
                    </a:p>
                  </a:txBody>
                  <a:tcPr/>
                </a:tc>
                <a:extLst>
                  <a:ext uri="{0D108BD9-81ED-4DB2-BD59-A6C34878D82A}">
                    <a16:rowId xmlns:a16="http://schemas.microsoft.com/office/drawing/2014/main" val="3129978871"/>
                  </a:ext>
                </a:extLst>
              </a:tr>
              <a:tr h="370840">
                <a:tc>
                  <a:txBody>
                    <a:bodyPr/>
                    <a:lstStyle/>
                    <a:p>
                      <a:r>
                        <a:rPr lang="en-US" dirty="0"/>
                        <a:t>[]</a:t>
                      </a:r>
                      <a:endParaRPr lang="th-TH" dirty="0"/>
                    </a:p>
                  </a:txBody>
                  <a:tcPr/>
                </a:tc>
                <a:tc>
                  <a:txBody>
                    <a:bodyPr/>
                    <a:lstStyle/>
                    <a:p>
                      <a:r>
                        <a:rPr lang="en-US" dirty="0"/>
                        <a:t>A set of characters</a:t>
                      </a:r>
                      <a:endParaRPr lang="th-TH" dirty="0"/>
                    </a:p>
                  </a:txBody>
                  <a:tcPr/>
                </a:tc>
                <a:tc>
                  <a:txBody>
                    <a:bodyPr/>
                    <a:lstStyle/>
                    <a:p>
                      <a:r>
                        <a:rPr lang="en-US" dirty="0"/>
                        <a:t>“[a-m]”</a:t>
                      </a:r>
                      <a:endParaRPr lang="th-TH" dirty="0"/>
                    </a:p>
                  </a:txBody>
                  <a:tcPr/>
                </a:tc>
                <a:extLst>
                  <a:ext uri="{0D108BD9-81ED-4DB2-BD59-A6C34878D82A}">
                    <a16:rowId xmlns:a16="http://schemas.microsoft.com/office/drawing/2014/main" val="778072068"/>
                  </a:ext>
                </a:extLst>
              </a:tr>
              <a:tr h="370840">
                <a:tc>
                  <a:txBody>
                    <a:bodyPr/>
                    <a:lstStyle/>
                    <a:p>
                      <a:r>
                        <a:rPr lang="en-US" dirty="0"/>
                        <a:t>\</a:t>
                      </a:r>
                      <a:endParaRPr lang="th-TH" dirty="0"/>
                    </a:p>
                  </a:txBody>
                  <a:tcPr/>
                </a:tc>
                <a:tc>
                  <a:txBody>
                    <a:bodyPr/>
                    <a:lstStyle/>
                    <a:p>
                      <a:r>
                        <a:rPr lang="en-US" dirty="0"/>
                        <a:t>Signals a special sequence </a:t>
                      </a:r>
                      <a:endParaRPr lang="th-TH" dirty="0"/>
                    </a:p>
                  </a:txBody>
                  <a:tcPr/>
                </a:tc>
                <a:tc>
                  <a:txBody>
                    <a:bodyPr/>
                    <a:lstStyle/>
                    <a:p>
                      <a:r>
                        <a:rPr lang="en-US" dirty="0"/>
                        <a:t>“\d”</a:t>
                      </a:r>
                      <a:endParaRPr lang="th-TH" dirty="0"/>
                    </a:p>
                  </a:txBody>
                  <a:tcPr/>
                </a:tc>
                <a:extLst>
                  <a:ext uri="{0D108BD9-81ED-4DB2-BD59-A6C34878D82A}">
                    <a16:rowId xmlns:a16="http://schemas.microsoft.com/office/drawing/2014/main" val="2817304397"/>
                  </a:ext>
                </a:extLst>
              </a:tr>
              <a:tr h="370840">
                <a:tc>
                  <a:txBody>
                    <a:bodyPr/>
                    <a:lstStyle/>
                    <a:p>
                      <a:r>
                        <a:rPr lang="en-US" dirty="0"/>
                        <a:t>.</a:t>
                      </a:r>
                      <a:endParaRPr lang="th-TH" dirty="0"/>
                    </a:p>
                  </a:txBody>
                  <a:tcPr/>
                </a:tc>
                <a:tc>
                  <a:txBody>
                    <a:bodyPr/>
                    <a:lstStyle/>
                    <a:p>
                      <a:r>
                        <a:rPr lang="en-US" dirty="0"/>
                        <a:t>Any character(except newline character)</a:t>
                      </a:r>
                      <a:endParaRPr lang="th-TH" dirty="0"/>
                    </a:p>
                  </a:txBody>
                  <a:tcPr/>
                </a:tc>
                <a:tc>
                  <a:txBody>
                    <a:bodyPr/>
                    <a:lstStyle/>
                    <a:p>
                      <a:r>
                        <a:rPr lang="en-US" dirty="0"/>
                        <a:t>“</a:t>
                      </a:r>
                      <a:r>
                        <a:rPr lang="en-US" dirty="0" err="1"/>
                        <a:t>he..o</a:t>
                      </a:r>
                      <a:r>
                        <a:rPr lang="en-US" dirty="0"/>
                        <a:t>”</a:t>
                      </a:r>
                      <a:endParaRPr lang="th-TH" dirty="0"/>
                    </a:p>
                  </a:txBody>
                  <a:tcPr/>
                </a:tc>
                <a:extLst>
                  <a:ext uri="{0D108BD9-81ED-4DB2-BD59-A6C34878D82A}">
                    <a16:rowId xmlns:a16="http://schemas.microsoft.com/office/drawing/2014/main" val="2366652897"/>
                  </a:ext>
                </a:extLst>
              </a:tr>
              <a:tr h="370840">
                <a:tc>
                  <a:txBody>
                    <a:bodyPr/>
                    <a:lstStyle/>
                    <a:p>
                      <a:r>
                        <a:rPr lang="en-US" dirty="0"/>
                        <a:t>^</a:t>
                      </a:r>
                      <a:endParaRPr lang="th-TH" dirty="0"/>
                    </a:p>
                  </a:txBody>
                  <a:tcPr/>
                </a:tc>
                <a:tc>
                  <a:txBody>
                    <a:bodyPr/>
                    <a:lstStyle/>
                    <a:p>
                      <a:r>
                        <a:rPr lang="en-US" dirty="0"/>
                        <a:t>Starts with</a:t>
                      </a:r>
                      <a:endParaRPr lang="th-TH" dirty="0"/>
                    </a:p>
                  </a:txBody>
                  <a:tcPr/>
                </a:tc>
                <a:tc>
                  <a:txBody>
                    <a:bodyPr/>
                    <a:lstStyle/>
                    <a:p>
                      <a:r>
                        <a:rPr lang="en-US" dirty="0"/>
                        <a:t>“^hello”</a:t>
                      </a:r>
                      <a:endParaRPr lang="th-TH" dirty="0"/>
                    </a:p>
                  </a:txBody>
                  <a:tcPr/>
                </a:tc>
                <a:extLst>
                  <a:ext uri="{0D108BD9-81ED-4DB2-BD59-A6C34878D82A}">
                    <a16:rowId xmlns:a16="http://schemas.microsoft.com/office/drawing/2014/main" val="1482696943"/>
                  </a:ext>
                </a:extLst>
              </a:tr>
              <a:tr h="370840">
                <a:tc>
                  <a:txBody>
                    <a:bodyPr/>
                    <a:lstStyle/>
                    <a:p>
                      <a:r>
                        <a:rPr lang="en-US" dirty="0"/>
                        <a:t>$</a:t>
                      </a:r>
                      <a:endParaRPr lang="th-TH" dirty="0"/>
                    </a:p>
                  </a:txBody>
                  <a:tcPr/>
                </a:tc>
                <a:tc>
                  <a:txBody>
                    <a:bodyPr/>
                    <a:lstStyle/>
                    <a:p>
                      <a:r>
                        <a:rPr lang="en-US" dirty="0"/>
                        <a:t>Ends with</a:t>
                      </a:r>
                      <a:endParaRPr lang="th-TH" dirty="0"/>
                    </a:p>
                  </a:txBody>
                  <a:tcPr/>
                </a:tc>
                <a:tc>
                  <a:txBody>
                    <a:bodyPr/>
                    <a:lstStyle/>
                    <a:p>
                      <a:r>
                        <a:rPr lang="en-US" dirty="0"/>
                        <a:t>“world$”</a:t>
                      </a:r>
                      <a:endParaRPr lang="th-TH" dirty="0"/>
                    </a:p>
                  </a:txBody>
                  <a:tcPr/>
                </a:tc>
                <a:extLst>
                  <a:ext uri="{0D108BD9-81ED-4DB2-BD59-A6C34878D82A}">
                    <a16:rowId xmlns:a16="http://schemas.microsoft.com/office/drawing/2014/main" val="3471769224"/>
                  </a:ext>
                </a:extLst>
              </a:tr>
              <a:tr h="370840">
                <a:tc>
                  <a:txBody>
                    <a:bodyPr/>
                    <a:lstStyle/>
                    <a:p>
                      <a:r>
                        <a:rPr lang="en-US" dirty="0"/>
                        <a:t>* (repetitions)</a:t>
                      </a:r>
                      <a:endParaRPr lang="th-TH" dirty="0"/>
                    </a:p>
                  </a:txBody>
                  <a:tcPr/>
                </a:tc>
                <a:tc>
                  <a:txBody>
                    <a:bodyPr/>
                    <a:lstStyle/>
                    <a:p>
                      <a:r>
                        <a:rPr lang="en-US" dirty="0"/>
                        <a:t>Zero or more occurrences</a:t>
                      </a:r>
                      <a:endParaRPr lang="th-TH" dirty="0"/>
                    </a:p>
                  </a:txBody>
                  <a:tcPr/>
                </a:tc>
                <a:tc>
                  <a:txBody>
                    <a:bodyPr/>
                    <a:lstStyle/>
                    <a:p>
                      <a:r>
                        <a:rPr lang="en-US" dirty="0"/>
                        <a:t>“</a:t>
                      </a:r>
                      <a:r>
                        <a:rPr lang="en-US" dirty="0" err="1"/>
                        <a:t>aix</a:t>
                      </a:r>
                      <a:r>
                        <a:rPr lang="en-US" dirty="0"/>
                        <a:t>*”</a:t>
                      </a:r>
                      <a:endParaRPr lang="th-TH" dirty="0"/>
                    </a:p>
                  </a:txBody>
                  <a:tcPr/>
                </a:tc>
                <a:extLst>
                  <a:ext uri="{0D108BD9-81ED-4DB2-BD59-A6C34878D82A}">
                    <a16:rowId xmlns:a16="http://schemas.microsoft.com/office/drawing/2014/main" val="1521054962"/>
                  </a:ext>
                </a:extLst>
              </a:tr>
              <a:tr h="370840">
                <a:tc>
                  <a:txBody>
                    <a:bodyPr/>
                    <a:lstStyle/>
                    <a:p>
                      <a:r>
                        <a:rPr lang="en-US" dirty="0"/>
                        <a:t>+ (repetition)</a:t>
                      </a:r>
                    </a:p>
                    <a:p>
                      <a:r>
                        <a:rPr lang="en-US" dirty="0"/>
                        <a:t>? (repetition) </a:t>
                      </a:r>
                      <a:endParaRPr lang="th-TH" dirty="0"/>
                    </a:p>
                  </a:txBody>
                  <a:tcPr/>
                </a:tc>
                <a:tc>
                  <a:txBody>
                    <a:bodyPr/>
                    <a:lstStyle/>
                    <a:p>
                      <a:r>
                        <a:rPr lang="en-US" dirty="0"/>
                        <a:t>One or more occurrences</a:t>
                      </a:r>
                    </a:p>
                    <a:p>
                      <a:r>
                        <a:rPr lang="en-US" dirty="0"/>
                        <a:t>Zero or one occurrences </a:t>
                      </a:r>
                      <a:endParaRPr lang="th-TH" dirty="0"/>
                    </a:p>
                  </a:txBody>
                  <a:tcPr/>
                </a:tc>
                <a:tc>
                  <a:txBody>
                    <a:bodyPr/>
                    <a:lstStyle/>
                    <a:p>
                      <a:r>
                        <a:rPr lang="en-US" dirty="0"/>
                        <a:t>“</a:t>
                      </a:r>
                      <a:r>
                        <a:rPr lang="en-US" dirty="0" err="1"/>
                        <a:t>aix</a:t>
                      </a:r>
                      <a:r>
                        <a:rPr lang="en-US" dirty="0"/>
                        <a:t>+”</a:t>
                      </a:r>
                      <a:endParaRPr lang="th-TH" dirty="0"/>
                    </a:p>
                  </a:txBody>
                  <a:tcPr/>
                </a:tc>
                <a:extLst>
                  <a:ext uri="{0D108BD9-81ED-4DB2-BD59-A6C34878D82A}">
                    <a16:rowId xmlns:a16="http://schemas.microsoft.com/office/drawing/2014/main" val="2965096735"/>
                  </a:ext>
                </a:extLst>
              </a:tr>
              <a:tr h="370840">
                <a:tc>
                  <a:txBody>
                    <a:bodyPr/>
                    <a:lstStyle/>
                    <a:p>
                      <a:r>
                        <a:rPr lang="en-US" dirty="0"/>
                        <a:t>{}</a:t>
                      </a:r>
                      <a:endParaRPr lang="th-TH" dirty="0"/>
                    </a:p>
                  </a:txBody>
                  <a:tcPr/>
                </a:tc>
                <a:tc>
                  <a:txBody>
                    <a:bodyPr/>
                    <a:lstStyle/>
                    <a:p>
                      <a:r>
                        <a:rPr lang="en-US" dirty="0"/>
                        <a:t>Exactly the specified number of occurrences</a:t>
                      </a:r>
                      <a:endParaRPr lang="th-TH" dirty="0"/>
                    </a:p>
                  </a:txBody>
                  <a:tcPr/>
                </a:tc>
                <a:tc>
                  <a:txBody>
                    <a:bodyPr/>
                    <a:lstStyle/>
                    <a:p>
                      <a:r>
                        <a:rPr lang="en-US" dirty="0"/>
                        <a:t>“al{2}”</a:t>
                      </a:r>
                    </a:p>
                    <a:p>
                      <a:endParaRPr lang="th-TH" dirty="0"/>
                    </a:p>
                  </a:txBody>
                  <a:tcPr/>
                </a:tc>
                <a:extLst>
                  <a:ext uri="{0D108BD9-81ED-4DB2-BD59-A6C34878D82A}">
                    <a16:rowId xmlns:a16="http://schemas.microsoft.com/office/drawing/2014/main" val="428869420"/>
                  </a:ext>
                </a:extLst>
              </a:tr>
              <a:tr h="370840">
                <a:tc>
                  <a:txBody>
                    <a:bodyPr/>
                    <a:lstStyle/>
                    <a:p>
                      <a:r>
                        <a:rPr lang="en-US" dirty="0"/>
                        <a:t>|</a:t>
                      </a:r>
                      <a:endParaRPr lang="th-TH" dirty="0"/>
                    </a:p>
                  </a:txBody>
                  <a:tcPr/>
                </a:tc>
                <a:tc>
                  <a:txBody>
                    <a:bodyPr/>
                    <a:lstStyle/>
                    <a:p>
                      <a:r>
                        <a:rPr lang="en-US" dirty="0"/>
                        <a:t>Either or</a:t>
                      </a:r>
                      <a:endParaRPr lang="th-TH"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r>
                        <a:rPr lang="en-US" dirty="0" err="1"/>
                        <a:t>falls|stays</a:t>
                      </a:r>
                      <a:r>
                        <a:rPr lang="en-US" dirty="0"/>
                        <a:t>”</a:t>
                      </a:r>
                      <a:endParaRPr lang="th-TH" dirty="0"/>
                    </a:p>
                  </a:txBody>
                  <a:tcPr/>
                </a:tc>
                <a:extLst>
                  <a:ext uri="{0D108BD9-81ED-4DB2-BD59-A6C34878D82A}">
                    <a16:rowId xmlns:a16="http://schemas.microsoft.com/office/drawing/2014/main" val="4209082868"/>
                  </a:ext>
                </a:extLst>
              </a:tr>
            </a:tbl>
          </a:graphicData>
        </a:graphic>
      </p:graphicFrame>
      <p:sp>
        <p:nvSpPr>
          <p:cNvPr id="5" name="TextBox 4">
            <a:extLst>
              <a:ext uri="{FF2B5EF4-FFF2-40B4-BE49-F238E27FC236}">
                <a16:creationId xmlns:a16="http://schemas.microsoft.com/office/drawing/2014/main" id="{C9ECEB95-B9B0-4581-9196-98539C7F1426}"/>
              </a:ext>
            </a:extLst>
          </p:cNvPr>
          <p:cNvSpPr txBox="1"/>
          <p:nvPr/>
        </p:nvSpPr>
        <p:spPr>
          <a:xfrm>
            <a:off x="838200" y="1487869"/>
            <a:ext cx="6048022" cy="400110"/>
          </a:xfrm>
          <a:prstGeom prst="rect">
            <a:avLst/>
          </a:prstGeom>
          <a:noFill/>
        </p:spPr>
        <p:txBody>
          <a:bodyPr wrap="square" rtlCol="0">
            <a:spAutoFit/>
          </a:bodyPr>
          <a:lstStyle/>
          <a:p>
            <a:r>
              <a:rPr lang="en-US" sz="2000" dirty="0"/>
              <a:t>Metacharacters are characters with a special meaning:</a:t>
            </a:r>
            <a:endParaRPr lang="th-TH" sz="2000" dirty="0"/>
          </a:p>
        </p:txBody>
      </p:sp>
    </p:spTree>
    <p:extLst>
      <p:ext uri="{BB962C8B-B14F-4D97-AF65-F5344CB8AC3E}">
        <p14:creationId xmlns:p14="http://schemas.microsoft.com/office/powerpoint/2010/main" val="135338648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DF2346-E586-4084-BBF2-D2C588F51DB2}"/>
              </a:ext>
            </a:extLst>
          </p:cNvPr>
          <p:cNvSpPr>
            <a:spLocks noGrp="1"/>
          </p:cNvSpPr>
          <p:nvPr>
            <p:ph type="title"/>
          </p:nvPr>
        </p:nvSpPr>
        <p:spPr/>
        <p:txBody>
          <a:bodyPr/>
          <a:lstStyle/>
          <a:p>
            <a:r>
              <a:rPr lang="en-US" dirty="0"/>
              <a:t>Metacharacters</a:t>
            </a:r>
          </a:p>
        </p:txBody>
      </p:sp>
      <p:sp>
        <p:nvSpPr>
          <p:cNvPr id="3" name="Content Placeholder 2">
            <a:extLst>
              <a:ext uri="{FF2B5EF4-FFF2-40B4-BE49-F238E27FC236}">
                <a16:creationId xmlns:a16="http://schemas.microsoft.com/office/drawing/2014/main" id="{9F09A0B2-DC4A-4562-B8AE-75C42008718A}"/>
              </a:ext>
            </a:extLst>
          </p:cNvPr>
          <p:cNvSpPr>
            <a:spLocks noGrp="1"/>
          </p:cNvSpPr>
          <p:nvPr>
            <p:ph idx="1"/>
          </p:nvPr>
        </p:nvSpPr>
        <p:spPr/>
        <p:txBody>
          <a:bodyPr/>
          <a:lstStyle/>
          <a:p>
            <a:r>
              <a:rPr lang="en-US" dirty="0"/>
              <a:t>\d – any digit</a:t>
            </a:r>
          </a:p>
          <a:p>
            <a:r>
              <a:rPr lang="en-US" dirty="0"/>
              <a:t>\D – any non-digit</a:t>
            </a:r>
          </a:p>
          <a:p>
            <a:r>
              <a:rPr lang="en-US" dirty="0"/>
              <a:t>\s – any white space char, [\t\n\r\f\v]</a:t>
            </a:r>
          </a:p>
          <a:p>
            <a:r>
              <a:rPr lang="en-US" dirty="0"/>
              <a:t>\S – opposite the above</a:t>
            </a:r>
          </a:p>
          <a:p>
            <a:r>
              <a:rPr lang="en-US" dirty="0"/>
              <a:t>\w – Alphanumeric character , [a-zA-Z0-9_]</a:t>
            </a:r>
          </a:p>
          <a:p>
            <a:r>
              <a:rPr lang="en-US" dirty="0"/>
              <a:t>\W – [^ a-zA-Z0-9_]</a:t>
            </a:r>
          </a:p>
        </p:txBody>
      </p:sp>
    </p:spTree>
    <p:extLst>
      <p:ext uri="{BB962C8B-B14F-4D97-AF65-F5344CB8AC3E}">
        <p14:creationId xmlns:p14="http://schemas.microsoft.com/office/powerpoint/2010/main" val="274477572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72D25A-D4D1-461C-AF91-CC2AE3C00901}"/>
              </a:ext>
            </a:extLst>
          </p:cNvPr>
          <p:cNvSpPr>
            <a:spLocks noGrp="1"/>
          </p:cNvSpPr>
          <p:nvPr>
            <p:ph type="title"/>
          </p:nvPr>
        </p:nvSpPr>
        <p:spPr/>
        <p:txBody>
          <a:bodyPr/>
          <a:lstStyle/>
          <a:p>
            <a:r>
              <a:rPr lang="en-US" dirty="0"/>
              <a:t>Sets</a:t>
            </a:r>
            <a:endParaRPr lang="th-TH" dirty="0"/>
          </a:p>
        </p:txBody>
      </p:sp>
      <p:graphicFrame>
        <p:nvGraphicFramePr>
          <p:cNvPr id="4" name="Content Placeholder 3">
            <a:extLst>
              <a:ext uri="{FF2B5EF4-FFF2-40B4-BE49-F238E27FC236}">
                <a16:creationId xmlns:a16="http://schemas.microsoft.com/office/drawing/2014/main" id="{03EB11D5-2973-4638-BDC6-881C8DE3C214}"/>
              </a:ext>
            </a:extLst>
          </p:cNvPr>
          <p:cNvGraphicFramePr>
            <a:graphicFrameLocks noGrp="1"/>
          </p:cNvGraphicFramePr>
          <p:nvPr>
            <p:ph idx="1"/>
            <p:extLst>
              <p:ext uri="{D42A27DB-BD31-4B8C-83A1-F6EECF244321}">
                <p14:modId xmlns:p14="http://schemas.microsoft.com/office/powerpoint/2010/main" val="624254955"/>
              </p:ext>
            </p:extLst>
          </p:nvPr>
        </p:nvGraphicFramePr>
        <p:xfrm>
          <a:off x="838200" y="2152353"/>
          <a:ext cx="10515600" cy="4084320"/>
        </p:xfrm>
        <a:graphic>
          <a:graphicData uri="http://schemas.openxmlformats.org/drawingml/2006/table">
            <a:tbl>
              <a:tblPr firstRow="1" bandRow="1">
                <a:tableStyleId>{5C22544A-7EE6-4342-B048-85BDC9FD1C3A}</a:tableStyleId>
              </a:tblPr>
              <a:tblGrid>
                <a:gridCol w="3124200">
                  <a:extLst>
                    <a:ext uri="{9D8B030D-6E8A-4147-A177-3AD203B41FA5}">
                      <a16:colId xmlns:a16="http://schemas.microsoft.com/office/drawing/2014/main" val="3230408838"/>
                    </a:ext>
                  </a:extLst>
                </a:gridCol>
                <a:gridCol w="7391400">
                  <a:extLst>
                    <a:ext uri="{9D8B030D-6E8A-4147-A177-3AD203B41FA5}">
                      <a16:colId xmlns:a16="http://schemas.microsoft.com/office/drawing/2014/main" val="3210612754"/>
                    </a:ext>
                  </a:extLst>
                </a:gridCol>
              </a:tblGrid>
              <a:tr h="369012">
                <a:tc>
                  <a:txBody>
                    <a:bodyPr/>
                    <a:lstStyle/>
                    <a:p>
                      <a:r>
                        <a:rPr lang="en-US" sz="2000" dirty="0"/>
                        <a:t>Set</a:t>
                      </a:r>
                      <a:endParaRPr lang="th-TH" sz="2000" dirty="0"/>
                    </a:p>
                  </a:txBody>
                  <a:tcPr/>
                </a:tc>
                <a:tc>
                  <a:txBody>
                    <a:bodyPr/>
                    <a:lstStyle/>
                    <a:p>
                      <a:r>
                        <a:rPr lang="en-US" sz="2000" dirty="0"/>
                        <a:t>Description</a:t>
                      </a:r>
                      <a:endParaRPr lang="th-TH" sz="2000" dirty="0"/>
                    </a:p>
                  </a:txBody>
                  <a:tcPr/>
                </a:tc>
                <a:extLst>
                  <a:ext uri="{0D108BD9-81ED-4DB2-BD59-A6C34878D82A}">
                    <a16:rowId xmlns:a16="http://schemas.microsoft.com/office/drawing/2014/main" val="2808010341"/>
                  </a:ext>
                </a:extLst>
              </a:tr>
              <a:tr h="370840">
                <a:tc>
                  <a:txBody>
                    <a:bodyPr/>
                    <a:lstStyle/>
                    <a:p>
                      <a:r>
                        <a:rPr lang="en-US" sz="2000" dirty="0"/>
                        <a:t>[</a:t>
                      </a:r>
                      <a:r>
                        <a:rPr lang="en-US" sz="2000" dirty="0" err="1"/>
                        <a:t>arn</a:t>
                      </a:r>
                      <a:r>
                        <a:rPr lang="en-US" sz="2000" dirty="0"/>
                        <a:t>]</a:t>
                      </a:r>
                      <a:endParaRPr lang="th-TH" sz="2000" dirty="0"/>
                    </a:p>
                  </a:txBody>
                  <a:tcPr/>
                </a:tc>
                <a:tc>
                  <a:txBody>
                    <a:bodyPr/>
                    <a:lstStyle/>
                    <a:p>
                      <a:r>
                        <a:rPr lang="en-US" sz="1400" b="0" i="0" kern="1200" dirty="0">
                          <a:solidFill>
                            <a:schemeClr val="dk1"/>
                          </a:solidFill>
                          <a:effectLst/>
                          <a:latin typeface="+mn-lt"/>
                          <a:ea typeface="+mn-ea"/>
                          <a:cs typeface="+mn-cs"/>
                        </a:rPr>
                        <a:t>Returns a match where one of the specified characters (</a:t>
                      </a:r>
                      <a:r>
                        <a:rPr lang="en-US" sz="2000" dirty="0">
                          <a:solidFill>
                            <a:srgbClr val="FF0000"/>
                          </a:solidFill>
                        </a:rPr>
                        <a:t>a</a:t>
                      </a:r>
                      <a:r>
                        <a:rPr lang="en-US" sz="1400" b="0" i="0" kern="1200" dirty="0">
                          <a:solidFill>
                            <a:schemeClr val="dk1"/>
                          </a:solidFill>
                          <a:effectLst/>
                          <a:latin typeface="+mn-lt"/>
                          <a:ea typeface="+mn-ea"/>
                          <a:cs typeface="+mn-cs"/>
                        </a:rPr>
                        <a:t>, </a:t>
                      </a:r>
                      <a:r>
                        <a:rPr lang="en-US" sz="2000" dirty="0">
                          <a:solidFill>
                            <a:srgbClr val="FF0000"/>
                          </a:solidFill>
                        </a:rPr>
                        <a:t>r</a:t>
                      </a:r>
                      <a:r>
                        <a:rPr lang="en-US" sz="1400" b="0" i="0" kern="1200" dirty="0">
                          <a:solidFill>
                            <a:schemeClr val="dk1"/>
                          </a:solidFill>
                          <a:effectLst/>
                          <a:latin typeface="+mn-lt"/>
                          <a:ea typeface="+mn-ea"/>
                          <a:cs typeface="+mn-cs"/>
                        </a:rPr>
                        <a:t>, or </a:t>
                      </a:r>
                      <a:r>
                        <a:rPr lang="en-US" sz="2000" dirty="0">
                          <a:solidFill>
                            <a:srgbClr val="FF0000"/>
                          </a:solidFill>
                        </a:rPr>
                        <a:t>n</a:t>
                      </a:r>
                      <a:r>
                        <a:rPr lang="en-US" sz="1400" b="0" i="0" kern="1200" dirty="0">
                          <a:solidFill>
                            <a:schemeClr val="dk1"/>
                          </a:solidFill>
                          <a:effectLst/>
                          <a:latin typeface="+mn-lt"/>
                          <a:ea typeface="+mn-ea"/>
                          <a:cs typeface="+mn-cs"/>
                        </a:rPr>
                        <a:t>) are present</a:t>
                      </a:r>
                      <a:endParaRPr lang="th-TH" sz="2000" dirty="0"/>
                    </a:p>
                  </a:txBody>
                  <a:tcPr/>
                </a:tc>
                <a:extLst>
                  <a:ext uri="{0D108BD9-81ED-4DB2-BD59-A6C34878D82A}">
                    <a16:rowId xmlns:a16="http://schemas.microsoft.com/office/drawing/2014/main" val="3565537067"/>
                  </a:ext>
                </a:extLst>
              </a:tr>
              <a:tr h="370840">
                <a:tc>
                  <a:txBody>
                    <a:bodyPr/>
                    <a:lstStyle/>
                    <a:p>
                      <a:r>
                        <a:rPr lang="en-US" sz="2000" dirty="0"/>
                        <a:t>[a-n]</a:t>
                      </a:r>
                      <a:endParaRPr lang="th-TH" sz="2000" dirty="0"/>
                    </a:p>
                  </a:txBody>
                  <a:tcPr/>
                </a:tc>
                <a:tc>
                  <a:txBody>
                    <a:bodyPr/>
                    <a:lstStyle/>
                    <a:p>
                      <a:r>
                        <a:rPr lang="en-US" sz="2000" dirty="0"/>
                        <a:t>Returns a match for any lower-case character, alphabetically between </a:t>
                      </a:r>
                      <a:r>
                        <a:rPr lang="en-US" sz="2000" dirty="0">
                          <a:solidFill>
                            <a:srgbClr val="FF0000"/>
                          </a:solidFill>
                        </a:rPr>
                        <a:t>a</a:t>
                      </a:r>
                      <a:r>
                        <a:rPr lang="en-US" sz="2000" dirty="0"/>
                        <a:t> and </a:t>
                      </a:r>
                      <a:r>
                        <a:rPr lang="en-US" sz="2000" dirty="0">
                          <a:solidFill>
                            <a:srgbClr val="FF0000"/>
                          </a:solidFill>
                        </a:rPr>
                        <a:t>n</a:t>
                      </a:r>
                      <a:endParaRPr lang="th-TH" sz="2000" dirty="0">
                        <a:solidFill>
                          <a:srgbClr val="FF0000"/>
                        </a:solidFill>
                      </a:endParaRPr>
                    </a:p>
                  </a:txBody>
                  <a:tcPr/>
                </a:tc>
                <a:extLst>
                  <a:ext uri="{0D108BD9-81ED-4DB2-BD59-A6C34878D82A}">
                    <a16:rowId xmlns:a16="http://schemas.microsoft.com/office/drawing/2014/main" val="1345750410"/>
                  </a:ext>
                </a:extLst>
              </a:tr>
              <a:tr h="370840">
                <a:tc>
                  <a:txBody>
                    <a:bodyPr/>
                    <a:lstStyle/>
                    <a:p>
                      <a:r>
                        <a:rPr lang="en-US" sz="2000" dirty="0"/>
                        <a:t>[^</a:t>
                      </a:r>
                      <a:r>
                        <a:rPr lang="en-US" sz="2000" dirty="0" err="1"/>
                        <a:t>arn</a:t>
                      </a:r>
                      <a:r>
                        <a:rPr lang="en-US" sz="2000" dirty="0"/>
                        <a:t>]</a:t>
                      </a:r>
                      <a:endParaRPr lang="th-TH" sz="2000" dirty="0"/>
                    </a:p>
                  </a:txBody>
                  <a:tcPr/>
                </a:tc>
                <a:tc>
                  <a:txBody>
                    <a:bodyPr/>
                    <a:lstStyle/>
                    <a:p>
                      <a:r>
                        <a:rPr lang="en-US" sz="2000" dirty="0"/>
                        <a:t>Returns a match for any character EXCEPT </a:t>
                      </a:r>
                      <a:r>
                        <a:rPr lang="en-US" sz="2000" dirty="0">
                          <a:solidFill>
                            <a:srgbClr val="FF0000"/>
                          </a:solidFill>
                        </a:rPr>
                        <a:t>a</a:t>
                      </a:r>
                      <a:r>
                        <a:rPr lang="en-US" sz="2000" dirty="0"/>
                        <a:t>, </a:t>
                      </a:r>
                      <a:r>
                        <a:rPr lang="en-US" sz="2000" dirty="0">
                          <a:solidFill>
                            <a:srgbClr val="FF0000"/>
                          </a:solidFill>
                        </a:rPr>
                        <a:t>r</a:t>
                      </a:r>
                      <a:r>
                        <a:rPr lang="en-US" sz="2000" dirty="0"/>
                        <a:t>, and </a:t>
                      </a:r>
                      <a:r>
                        <a:rPr lang="en-US" sz="2000" dirty="0">
                          <a:solidFill>
                            <a:srgbClr val="FF0000"/>
                          </a:solidFill>
                        </a:rPr>
                        <a:t>n</a:t>
                      </a:r>
                    </a:p>
                  </a:txBody>
                  <a:tcPr/>
                </a:tc>
                <a:extLst>
                  <a:ext uri="{0D108BD9-81ED-4DB2-BD59-A6C34878D82A}">
                    <a16:rowId xmlns:a16="http://schemas.microsoft.com/office/drawing/2014/main" val="3136914919"/>
                  </a:ext>
                </a:extLst>
              </a:tr>
              <a:tr h="370840">
                <a:tc>
                  <a:txBody>
                    <a:bodyPr/>
                    <a:lstStyle/>
                    <a:p>
                      <a:r>
                        <a:rPr lang="en-US" sz="2000" dirty="0"/>
                        <a:t>[0123]</a:t>
                      </a:r>
                      <a:endParaRPr lang="th-TH" sz="2000" dirty="0"/>
                    </a:p>
                  </a:txBody>
                  <a:tcPr/>
                </a:tc>
                <a:tc>
                  <a:txBody>
                    <a:bodyPr/>
                    <a:lstStyle/>
                    <a:p>
                      <a:r>
                        <a:rPr lang="en-US" sz="2000" dirty="0"/>
                        <a:t>Returns a match where any of specified digits(</a:t>
                      </a:r>
                      <a:r>
                        <a:rPr lang="en-US" sz="2000" dirty="0">
                          <a:solidFill>
                            <a:srgbClr val="FF0000"/>
                          </a:solidFill>
                        </a:rPr>
                        <a:t>0</a:t>
                      </a:r>
                      <a:r>
                        <a:rPr lang="en-US" sz="2000" dirty="0"/>
                        <a:t>, </a:t>
                      </a:r>
                      <a:r>
                        <a:rPr lang="en-US" sz="2000" dirty="0">
                          <a:solidFill>
                            <a:srgbClr val="FF0000"/>
                          </a:solidFill>
                        </a:rPr>
                        <a:t>1</a:t>
                      </a:r>
                      <a:r>
                        <a:rPr lang="en-US" sz="2000" dirty="0"/>
                        <a:t>, </a:t>
                      </a:r>
                      <a:r>
                        <a:rPr lang="en-US" sz="2000" dirty="0">
                          <a:solidFill>
                            <a:srgbClr val="FF0000"/>
                          </a:solidFill>
                        </a:rPr>
                        <a:t>2</a:t>
                      </a:r>
                      <a:r>
                        <a:rPr lang="en-US" sz="2000" dirty="0"/>
                        <a:t>, or </a:t>
                      </a:r>
                      <a:r>
                        <a:rPr lang="en-US" sz="2000" dirty="0">
                          <a:solidFill>
                            <a:srgbClr val="FF0000"/>
                          </a:solidFill>
                        </a:rPr>
                        <a:t>3</a:t>
                      </a:r>
                      <a:r>
                        <a:rPr lang="en-US" sz="2000" dirty="0"/>
                        <a:t>) are present</a:t>
                      </a:r>
                    </a:p>
                  </a:txBody>
                  <a:tcPr/>
                </a:tc>
                <a:extLst>
                  <a:ext uri="{0D108BD9-81ED-4DB2-BD59-A6C34878D82A}">
                    <a16:rowId xmlns:a16="http://schemas.microsoft.com/office/drawing/2014/main" val="1511080289"/>
                  </a:ext>
                </a:extLst>
              </a:tr>
              <a:tr h="370840">
                <a:tc>
                  <a:txBody>
                    <a:bodyPr/>
                    <a:lstStyle/>
                    <a:p>
                      <a:r>
                        <a:rPr lang="en-US" sz="2000" dirty="0"/>
                        <a:t>[0-9]</a:t>
                      </a:r>
                      <a:endParaRPr lang="th-TH" sz="2000" dirty="0"/>
                    </a:p>
                  </a:txBody>
                  <a:tcPr/>
                </a:tc>
                <a:tc>
                  <a:txBody>
                    <a:bodyPr/>
                    <a:lstStyle/>
                    <a:p>
                      <a:r>
                        <a:rPr lang="en-US" sz="2000" dirty="0"/>
                        <a:t>Returns a match for any digit between </a:t>
                      </a:r>
                      <a:r>
                        <a:rPr lang="en-US" sz="2000" dirty="0">
                          <a:solidFill>
                            <a:srgbClr val="FF0000"/>
                          </a:solidFill>
                        </a:rPr>
                        <a:t>0</a:t>
                      </a:r>
                      <a:r>
                        <a:rPr lang="en-US" sz="2000" dirty="0"/>
                        <a:t> and </a:t>
                      </a:r>
                      <a:r>
                        <a:rPr lang="en-US" sz="2000" dirty="0">
                          <a:solidFill>
                            <a:srgbClr val="FF0000"/>
                          </a:solidFill>
                        </a:rPr>
                        <a:t>9</a:t>
                      </a:r>
                    </a:p>
                  </a:txBody>
                  <a:tcPr/>
                </a:tc>
                <a:extLst>
                  <a:ext uri="{0D108BD9-81ED-4DB2-BD59-A6C34878D82A}">
                    <a16:rowId xmlns:a16="http://schemas.microsoft.com/office/drawing/2014/main" val="4065816387"/>
                  </a:ext>
                </a:extLst>
              </a:tr>
              <a:tr h="370840">
                <a:tc>
                  <a:txBody>
                    <a:bodyPr/>
                    <a:lstStyle/>
                    <a:p>
                      <a:r>
                        <a:rPr lang="en-US" sz="2000" dirty="0"/>
                        <a:t>[0-5][0-9]</a:t>
                      </a:r>
                      <a:endParaRPr lang="th-TH" sz="2000" dirty="0"/>
                    </a:p>
                  </a:txBody>
                  <a:tcPr/>
                </a:tc>
                <a:tc>
                  <a:txBody>
                    <a:bodyPr/>
                    <a:lstStyle/>
                    <a:p>
                      <a:r>
                        <a:rPr lang="en-US" sz="2000" dirty="0"/>
                        <a:t>Returns a match for any two-digit number from </a:t>
                      </a:r>
                      <a:r>
                        <a:rPr lang="en-US" sz="2000" dirty="0">
                          <a:solidFill>
                            <a:srgbClr val="FF0000"/>
                          </a:solidFill>
                        </a:rPr>
                        <a:t>00</a:t>
                      </a:r>
                      <a:r>
                        <a:rPr lang="en-US" sz="2000" dirty="0"/>
                        <a:t> and </a:t>
                      </a:r>
                      <a:r>
                        <a:rPr lang="en-US" sz="2000" dirty="0">
                          <a:solidFill>
                            <a:srgbClr val="FF0000"/>
                          </a:solidFill>
                        </a:rPr>
                        <a:t>59</a:t>
                      </a:r>
                    </a:p>
                  </a:txBody>
                  <a:tcPr/>
                </a:tc>
                <a:extLst>
                  <a:ext uri="{0D108BD9-81ED-4DB2-BD59-A6C34878D82A}">
                    <a16:rowId xmlns:a16="http://schemas.microsoft.com/office/drawing/2014/main" val="3826728324"/>
                  </a:ext>
                </a:extLst>
              </a:tr>
              <a:tr h="370840">
                <a:tc>
                  <a:txBody>
                    <a:bodyPr/>
                    <a:lstStyle/>
                    <a:p>
                      <a:r>
                        <a:rPr lang="en-US" sz="2000" dirty="0"/>
                        <a:t>[a-</a:t>
                      </a:r>
                      <a:r>
                        <a:rPr lang="en-US" sz="2000" dirty="0" err="1"/>
                        <a:t>zA</a:t>
                      </a:r>
                      <a:r>
                        <a:rPr lang="en-US" sz="2000" dirty="0"/>
                        <a:t>-Z]</a:t>
                      </a:r>
                      <a:endParaRPr lang="th-TH" sz="2000" dirty="0"/>
                    </a:p>
                  </a:txBody>
                  <a:tcPr/>
                </a:tc>
                <a:tc>
                  <a:txBody>
                    <a:bodyPr/>
                    <a:lstStyle/>
                    <a:p>
                      <a:r>
                        <a:rPr lang="en-US" sz="2000" dirty="0">
                          <a:solidFill>
                            <a:schemeClr val="tx1"/>
                          </a:solidFill>
                        </a:rPr>
                        <a:t>Returns a match for any character alphabetically between </a:t>
                      </a:r>
                      <a:r>
                        <a:rPr lang="en-US" sz="2000" dirty="0">
                          <a:solidFill>
                            <a:srgbClr val="FF0000"/>
                          </a:solidFill>
                        </a:rPr>
                        <a:t>a</a:t>
                      </a:r>
                      <a:r>
                        <a:rPr lang="en-US" sz="2000" dirty="0">
                          <a:solidFill>
                            <a:schemeClr val="tx1"/>
                          </a:solidFill>
                        </a:rPr>
                        <a:t> and </a:t>
                      </a:r>
                      <a:r>
                        <a:rPr lang="en-US" sz="2000" dirty="0">
                          <a:solidFill>
                            <a:srgbClr val="FF0000"/>
                          </a:solidFill>
                        </a:rPr>
                        <a:t>z</a:t>
                      </a:r>
                      <a:r>
                        <a:rPr lang="en-US" sz="2000" dirty="0">
                          <a:solidFill>
                            <a:schemeClr val="tx1"/>
                          </a:solidFill>
                        </a:rPr>
                        <a:t>, lower case OR upper case</a:t>
                      </a:r>
                    </a:p>
                  </a:txBody>
                  <a:tcPr/>
                </a:tc>
                <a:extLst>
                  <a:ext uri="{0D108BD9-81ED-4DB2-BD59-A6C34878D82A}">
                    <a16:rowId xmlns:a16="http://schemas.microsoft.com/office/drawing/2014/main" val="4276739585"/>
                  </a:ext>
                </a:extLst>
              </a:tr>
            </a:tbl>
          </a:graphicData>
        </a:graphic>
      </p:graphicFrame>
      <p:sp>
        <p:nvSpPr>
          <p:cNvPr id="5" name="TextBox 4">
            <a:extLst>
              <a:ext uri="{FF2B5EF4-FFF2-40B4-BE49-F238E27FC236}">
                <a16:creationId xmlns:a16="http://schemas.microsoft.com/office/drawing/2014/main" id="{93FBE023-CBFE-4212-AAF3-7537310A1EA9}"/>
              </a:ext>
            </a:extLst>
          </p:cNvPr>
          <p:cNvSpPr txBox="1"/>
          <p:nvPr/>
        </p:nvSpPr>
        <p:spPr>
          <a:xfrm>
            <a:off x="838200" y="1690688"/>
            <a:ext cx="8173156" cy="461665"/>
          </a:xfrm>
          <a:prstGeom prst="rect">
            <a:avLst/>
          </a:prstGeom>
          <a:noFill/>
        </p:spPr>
        <p:txBody>
          <a:bodyPr wrap="square" rtlCol="0">
            <a:spAutoFit/>
          </a:bodyPr>
          <a:lstStyle/>
          <a:p>
            <a:r>
              <a:rPr lang="en-US" sz="2400" dirty="0"/>
              <a:t>A set is a set of characters inside a pair of square brackets</a:t>
            </a:r>
            <a:endParaRPr lang="th-TH" sz="2400" dirty="0"/>
          </a:p>
        </p:txBody>
      </p:sp>
    </p:spTree>
    <p:extLst>
      <p:ext uri="{BB962C8B-B14F-4D97-AF65-F5344CB8AC3E}">
        <p14:creationId xmlns:p14="http://schemas.microsoft.com/office/powerpoint/2010/main" val="400076726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FD7A43-0935-41C1-917D-3CDC51ABD0EC}"/>
              </a:ext>
            </a:extLst>
          </p:cNvPr>
          <p:cNvSpPr>
            <a:spLocks noGrp="1"/>
          </p:cNvSpPr>
          <p:nvPr>
            <p:ph type="title"/>
          </p:nvPr>
        </p:nvSpPr>
        <p:spPr/>
        <p:txBody>
          <a:bodyPr/>
          <a:lstStyle/>
          <a:p>
            <a:r>
              <a:rPr lang="en-US" dirty="0"/>
              <a:t>Example 1 – search() function</a:t>
            </a:r>
            <a:endParaRPr lang="th-TH" dirty="0"/>
          </a:p>
        </p:txBody>
      </p:sp>
      <p:sp>
        <p:nvSpPr>
          <p:cNvPr id="3" name="Content Placeholder 2">
            <a:extLst>
              <a:ext uri="{FF2B5EF4-FFF2-40B4-BE49-F238E27FC236}">
                <a16:creationId xmlns:a16="http://schemas.microsoft.com/office/drawing/2014/main" id="{59208E19-D2F0-42B1-BE0D-30B24B6B57DC}"/>
              </a:ext>
            </a:extLst>
          </p:cNvPr>
          <p:cNvSpPr>
            <a:spLocks noGrp="1"/>
          </p:cNvSpPr>
          <p:nvPr>
            <p:ph idx="1"/>
          </p:nvPr>
        </p:nvSpPr>
        <p:spPr/>
        <p:txBody>
          <a:bodyPr>
            <a:normAutofit fontScale="40000" lnSpcReduction="20000"/>
          </a:bodyPr>
          <a:lstStyle/>
          <a:p>
            <a:pPr marL="0" indent="0">
              <a:buNone/>
            </a:pPr>
            <a:r>
              <a:rPr lang="en-US" sz="4000" b="1" dirty="0"/>
              <a:t>The search() function searches the string for a match, and returns a Match object if there is a match.</a:t>
            </a:r>
          </a:p>
          <a:p>
            <a:pPr marL="0" indent="0">
              <a:buNone/>
            </a:pPr>
            <a:endParaRPr lang="en-US" sz="4000" b="1" dirty="0"/>
          </a:p>
          <a:p>
            <a:pPr marL="0" indent="0">
              <a:buNone/>
            </a:pPr>
            <a:r>
              <a:rPr lang="en-US" sz="4000" b="1" dirty="0"/>
              <a:t>If there is more than one match, only the first occurrence of the match will be returned:</a:t>
            </a:r>
          </a:p>
          <a:p>
            <a:pPr marL="0" indent="0">
              <a:buNone/>
            </a:pPr>
            <a:r>
              <a:rPr lang="en-US" sz="4000" dirty="0"/>
              <a:t>import re</a:t>
            </a:r>
          </a:p>
          <a:p>
            <a:endParaRPr lang="en-US" sz="4000" dirty="0"/>
          </a:p>
          <a:p>
            <a:pPr marL="0" indent="0">
              <a:buNone/>
            </a:pPr>
            <a:r>
              <a:rPr lang="en-US" sz="4000" dirty="0"/>
              <a:t>#Check if the string starts with "The" and ends with " </a:t>
            </a:r>
            <a:r>
              <a:rPr lang="en-US" sz="4000" dirty="0" err="1"/>
              <a:t>ChiangMai</a:t>
            </a:r>
            <a:r>
              <a:rPr lang="en-US" sz="4000" dirty="0"/>
              <a:t>":</a:t>
            </a:r>
          </a:p>
          <a:p>
            <a:endParaRPr lang="en-US" sz="4000" dirty="0"/>
          </a:p>
          <a:p>
            <a:pPr marL="0" indent="0">
              <a:buNone/>
            </a:pPr>
            <a:r>
              <a:rPr lang="en-US" sz="4000" dirty="0"/>
              <a:t>txt = "The rain in </a:t>
            </a:r>
            <a:r>
              <a:rPr lang="en-US" sz="4000" dirty="0" err="1"/>
              <a:t>ChaingMai</a:t>
            </a:r>
            <a:r>
              <a:rPr lang="en-US" sz="4000" dirty="0"/>
              <a:t>"</a:t>
            </a:r>
          </a:p>
          <a:p>
            <a:pPr marL="0" indent="0">
              <a:buNone/>
            </a:pPr>
            <a:r>
              <a:rPr lang="en-US" sz="4000" dirty="0"/>
              <a:t>x = </a:t>
            </a:r>
            <a:r>
              <a:rPr lang="en-US" sz="4000" dirty="0" err="1"/>
              <a:t>re.search</a:t>
            </a:r>
            <a:r>
              <a:rPr lang="en-US" sz="4000" dirty="0"/>
              <a:t>("^The.*</a:t>
            </a:r>
            <a:r>
              <a:rPr lang="en-US" sz="4000" dirty="0" err="1"/>
              <a:t>ChiangMai</a:t>
            </a:r>
            <a:r>
              <a:rPr lang="en-US" sz="4000" dirty="0"/>
              <a:t>$", txt)</a:t>
            </a:r>
          </a:p>
          <a:p>
            <a:endParaRPr lang="en-US" sz="4000" dirty="0"/>
          </a:p>
          <a:p>
            <a:pPr marL="0" indent="0">
              <a:buNone/>
            </a:pPr>
            <a:r>
              <a:rPr lang="en-US" sz="4000" b="1" dirty="0"/>
              <a:t>if </a:t>
            </a:r>
            <a:r>
              <a:rPr lang="en-US" sz="4000" dirty="0"/>
              <a:t>(x):</a:t>
            </a:r>
          </a:p>
          <a:p>
            <a:pPr marL="0" indent="0">
              <a:buNone/>
            </a:pPr>
            <a:r>
              <a:rPr lang="en-US" sz="4000" dirty="0"/>
              <a:t>  print("YES! We have a match!")</a:t>
            </a:r>
          </a:p>
          <a:p>
            <a:pPr marL="0" indent="0">
              <a:buNone/>
            </a:pPr>
            <a:r>
              <a:rPr lang="en-US" sz="4000" b="1" dirty="0"/>
              <a:t>else</a:t>
            </a:r>
            <a:r>
              <a:rPr lang="en-US" sz="4000" dirty="0"/>
              <a:t>:</a:t>
            </a:r>
          </a:p>
          <a:p>
            <a:pPr marL="0" indent="0">
              <a:buNone/>
            </a:pPr>
            <a:r>
              <a:rPr lang="en-US" sz="4000" dirty="0"/>
              <a:t>  print("No match")</a:t>
            </a:r>
          </a:p>
          <a:p>
            <a:endParaRPr lang="th-TH" dirty="0"/>
          </a:p>
        </p:txBody>
      </p:sp>
    </p:spTree>
    <p:extLst>
      <p:ext uri="{BB962C8B-B14F-4D97-AF65-F5344CB8AC3E}">
        <p14:creationId xmlns:p14="http://schemas.microsoft.com/office/powerpoint/2010/main" val="211441718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5883D-1B07-40CA-9561-BD3F7F3EAE70}"/>
              </a:ext>
            </a:extLst>
          </p:cNvPr>
          <p:cNvSpPr>
            <a:spLocks noGrp="1"/>
          </p:cNvSpPr>
          <p:nvPr>
            <p:ph type="title"/>
          </p:nvPr>
        </p:nvSpPr>
        <p:spPr/>
        <p:txBody>
          <a:bodyPr/>
          <a:lstStyle/>
          <a:p>
            <a:r>
              <a:rPr lang="en-US" dirty="0"/>
              <a:t>Example 2 – </a:t>
            </a:r>
            <a:r>
              <a:rPr lang="en-US" dirty="0" err="1"/>
              <a:t>findall</a:t>
            </a:r>
            <a:r>
              <a:rPr lang="en-US" dirty="0"/>
              <a:t>() function</a:t>
            </a:r>
          </a:p>
        </p:txBody>
      </p:sp>
      <p:sp>
        <p:nvSpPr>
          <p:cNvPr id="3" name="Content Placeholder 2">
            <a:extLst>
              <a:ext uri="{FF2B5EF4-FFF2-40B4-BE49-F238E27FC236}">
                <a16:creationId xmlns:a16="http://schemas.microsoft.com/office/drawing/2014/main" id="{AFFAFD78-73C1-4427-90A6-FAE10898C661}"/>
              </a:ext>
            </a:extLst>
          </p:cNvPr>
          <p:cNvSpPr>
            <a:spLocks noGrp="1"/>
          </p:cNvSpPr>
          <p:nvPr>
            <p:ph idx="1"/>
          </p:nvPr>
        </p:nvSpPr>
        <p:spPr/>
        <p:txBody>
          <a:bodyPr>
            <a:normAutofit lnSpcReduction="10000"/>
          </a:bodyPr>
          <a:lstStyle/>
          <a:p>
            <a:r>
              <a:rPr lang="en-US" dirty="0"/>
              <a:t>The </a:t>
            </a:r>
            <a:r>
              <a:rPr lang="en-US" dirty="0" err="1"/>
              <a:t>findall</a:t>
            </a:r>
            <a:r>
              <a:rPr lang="en-US" dirty="0"/>
              <a:t>() function returns a list containing all matches.</a:t>
            </a:r>
          </a:p>
          <a:p>
            <a:r>
              <a:rPr lang="en-US" dirty="0"/>
              <a:t>import re</a:t>
            </a:r>
          </a:p>
          <a:p>
            <a:endParaRPr lang="en-US" dirty="0"/>
          </a:p>
          <a:p>
            <a:pPr marL="0" indent="0">
              <a:buNone/>
            </a:pPr>
            <a:r>
              <a:rPr lang="en-US" dirty="0"/>
              <a:t>#Return a list containing every occurrence of "ai":</a:t>
            </a:r>
          </a:p>
          <a:p>
            <a:endParaRPr lang="en-US" dirty="0"/>
          </a:p>
          <a:p>
            <a:pPr marL="0" indent="0">
              <a:buNone/>
            </a:pPr>
            <a:r>
              <a:rPr lang="en-US" dirty="0"/>
              <a:t>str = "The rain in </a:t>
            </a:r>
            <a:r>
              <a:rPr lang="en-US" dirty="0" err="1"/>
              <a:t>Chaing</a:t>
            </a:r>
            <a:r>
              <a:rPr lang="en-US" dirty="0"/>
              <a:t> Mai"</a:t>
            </a:r>
          </a:p>
          <a:p>
            <a:pPr marL="0" indent="0">
              <a:buNone/>
            </a:pPr>
            <a:r>
              <a:rPr lang="en-US" dirty="0"/>
              <a:t>x = </a:t>
            </a:r>
            <a:r>
              <a:rPr lang="en-US" dirty="0" err="1"/>
              <a:t>re.findall</a:t>
            </a:r>
            <a:r>
              <a:rPr lang="en-US" dirty="0"/>
              <a:t>("ai", str)</a:t>
            </a:r>
          </a:p>
          <a:p>
            <a:pPr marL="0" indent="0">
              <a:buNone/>
            </a:pPr>
            <a:r>
              <a:rPr lang="en-US" dirty="0"/>
              <a:t>print(x)</a:t>
            </a:r>
          </a:p>
          <a:p>
            <a:pPr marL="0" indent="0">
              <a:buNone/>
            </a:pPr>
            <a:r>
              <a:rPr lang="en-US" dirty="0"/>
              <a:t>['ai', 'ai']</a:t>
            </a:r>
          </a:p>
        </p:txBody>
      </p:sp>
    </p:spTree>
    <p:extLst>
      <p:ext uri="{BB962C8B-B14F-4D97-AF65-F5344CB8AC3E}">
        <p14:creationId xmlns:p14="http://schemas.microsoft.com/office/powerpoint/2010/main" val="34433659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7A415A-289A-4CC7-A95D-A63AC3683D17}"/>
              </a:ext>
            </a:extLst>
          </p:cNvPr>
          <p:cNvSpPr>
            <a:spLocks noGrp="1"/>
          </p:cNvSpPr>
          <p:nvPr>
            <p:ph type="title"/>
          </p:nvPr>
        </p:nvSpPr>
        <p:spPr>
          <a:xfrm>
            <a:off x="642996" y="4571216"/>
            <a:ext cx="10906008" cy="1115415"/>
          </a:xfrm>
        </p:spPr>
        <p:txBody>
          <a:bodyPr vert="horz" lIns="91440" tIns="45720" rIns="91440" bIns="45720" rtlCol="0" anchor="b">
            <a:normAutofit/>
          </a:bodyPr>
          <a:lstStyle/>
          <a:p>
            <a:pPr algn="ctr"/>
            <a:r>
              <a:rPr lang="en-US" sz="6000" kern="1200">
                <a:solidFill>
                  <a:schemeClr val="tx1"/>
                </a:solidFill>
                <a:latin typeface="+mj-lt"/>
                <a:ea typeface="+mj-ea"/>
                <a:cs typeface="+mj-cs"/>
              </a:rPr>
              <a:t>Modern Artificial Intelligence (AI) </a:t>
            </a:r>
          </a:p>
        </p:txBody>
      </p:sp>
      <p:pic>
        <p:nvPicPr>
          <p:cNvPr id="1032" name="Picture 8" descr="A Comprehensive Guide to Natural Language Processing">
            <a:extLst>
              <a:ext uri="{FF2B5EF4-FFF2-40B4-BE49-F238E27FC236}">
                <a16:creationId xmlns:a16="http://schemas.microsoft.com/office/drawing/2014/main" id="{4384C55F-DAAC-4A8B-8415-D093B76E711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1605" r="27230" b="-2"/>
          <a:stretch/>
        </p:blipFill>
        <p:spPr bwMode="auto">
          <a:xfrm>
            <a:off x="7993145" y="480375"/>
            <a:ext cx="3794760" cy="393097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Boston Dynamics กับความเป็นมนุษย์ที่อาจจะถูกวัดในอนาคต - LDA World LDA">
            <a:extLst>
              <a:ext uri="{FF2B5EF4-FFF2-40B4-BE49-F238E27FC236}">
                <a16:creationId xmlns:a16="http://schemas.microsoft.com/office/drawing/2014/main" id="{AC92632E-B26F-42B1-990C-E29452C24AC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646" r="18611" b="4"/>
          <a:stretch/>
        </p:blipFill>
        <p:spPr bwMode="auto">
          <a:xfrm>
            <a:off x="4198385" y="482025"/>
            <a:ext cx="3794760" cy="3930978"/>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Machine Vision vs. Computer Vision — What&amp;#39;s the Difference?">
            <a:extLst>
              <a:ext uri="{FF2B5EF4-FFF2-40B4-BE49-F238E27FC236}">
                <a16:creationId xmlns:a16="http://schemas.microsoft.com/office/drawing/2014/main" id="{D0093642-338C-4618-AA1E-5BBE9BF46FFF}"/>
              </a:ext>
            </a:extLst>
          </p:cNvPr>
          <p:cNvPicPr>
            <a:picLocks noGrp="1" noChangeAspect="1" noChangeArrowheads="1"/>
          </p:cNvPicPr>
          <p:nvPr>
            <p:ph idx="1"/>
          </p:nvPr>
        </p:nvPicPr>
        <p:blipFill rotWithShape="1">
          <a:blip r:embed="rId4">
            <a:extLst>
              <a:ext uri="{28A0092B-C50C-407E-A947-70E740481C1C}">
                <a14:useLocalDpi xmlns:a14="http://schemas.microsoft.com/office/drawing/2010/main" val="0"/>
              </a:ext>
            </a:extLst>
          </a:blip>
          <a:srcRect l="10201" r="38153"/>
          <a:stretch/>
        </p:blipFill>
        <p:spPr bwMode="auto">
          <a:xfrm>
            <a:off x="403625" y="548163"/>
            <a:ext cx="3794760" cy="3930978"/>
          </a:xfrm>
          <a:prstGeom prst="rect">
            <a:avLst/>
          </a:prstGeom>
          <a:noFill/>
          <a:extLst>
            <a:ext uri="{909E8E84-426E-40DD-AFC4-6F175D3DCCD1}">
              <a14:hiddenFill xmlns:a14="http://schemas.microsoft.com/office/drawing/2010/main">
                <a:solidFill>
                  <a:srgbClr val="FFFFFF"/>
                </a:solidFill>
              </a14:hiddenFill>
            </a:ext>
          </a:extLst>
        </p:spPr>
      </p:pic>
      <p:cxnSp>
        <p:nvCxnSpPr>
          <p:cNvPr id="77" name="Straight Connector 76">
            <a:extLst>
              <a:ext uri="{FF2B5EF4-FFF2-40B4-BE49-F238E27FC236}">
                <a16:creationId xmlns:a16="http://schemas.microsoft.com/office/drawing/2014/main" id="{60188E89-AF78-40F6-B787-E9BD9C62568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524000" y="5778706"/>
            <a:ext cx="9144000" cy="0"/>
          </a:xfrm>
          <a:prstGeom prst="line">
            <a:avLst/>
          </a:prstGeom>
          <a:ln w="19050">
            <a:solidFill>
              <a:srgbClr val="F712C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223430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9E1C1-7CEB-408F-A54E-EA8032DC3B2C}"/>
              </a:ext>
            </a:extLst>
          </p:cNvPr>
          <p:cNvSpPr>
            <a:spLocks noGrp="1"/>
          </p:cNvSpPr>
          <p:nvPr>
            <p:ph type="title"/>
          </p:nvPr>
        </p:nvSpPr>
        <p:spPr/>
        <p:txBody>
          <a:bodyPr/>
          <a:lstStyle/>
          <a:p>
            <a:r>
              <a:rPr lang="en-US" dirty="0"/>
              <a:t>Example 2.1 </a:t>
            </a:r>
            <a:r>
              <a:rPr lang="en-US" dirty="0" err="1"/>
              <a:t>findall</a:t>
            </a:r>
            <a:r>
              <a:rPr lang="en-US" dirty="0"/>
              <a:t>() function</a:t>
            </a:r>
          </a:p>
        </p:txBody>
      </p:sp>
      <p:sp>
        <p:nvSpPr>
          <p:cNvPr id="3" name="Content Placeholder 2">
            <a:extLst>
              <a:ext uri="{FF2B5EF4-FFF2-40B4-BE49-F238E27FC236}">
                <a16:creationId xmlns:a16="http://schemas.microsoft.com/office/drawing/2014/main" id="{AB418A85-1366-4FEA-832C-E76B06E033AA}"/>
              </a:ext>
            </a:extLst>
          </p:cNvPr>
          <p:cNvSpPr>
            <a:spLocks noGrp="1"/>
          </p:cNvSpPr>
          <p:nvPr>
            <p:ph idx="1"/>
          </p:nvPr>
        </p:nvSpPr>
        <p:spPr/>
        <p:txBody>
          <a:bodyPr/>
          <a:lstStyle/>
          <a:p>
            <a:r>
              <a:rPr lang="en-US" dirty="0"/>
              <a:t>Finding specific characters</a:t>
            </a:r>
          </a:p>
          <a:p>
            <a:pPr marL="0" indent="0">
              <a:buNone/>
            </a:pPr>
            <a:r>
              <a:rPr lang="en-US" dirty="0"/>
              <a:t>&gt;&gt;&gt; txt12 = '</a:t>
            </a:r>
            <a:r>
              <a:rPr lang="en-US" dirty="0" err="1"/>
              <a:t>ouagadougou</a:t>
            </a:r>
            <a:r>
              <a:rPr lang="en-US" dirty="0"/>
              <a:t>'</a:t>
            </a:r>
          </a:p>
          <a:p>
            <a:pPr marL="0" indent="0">
              <a:buNone/>
            </a:pPr>
            <a:r>
              <a:rPr lang="en-US" dirty="0"/>
              <a:t>&gt;&gt;&gt; </a:t>
            </a:r>
            <a:r>
              <a:rPr lang="en-US" dirty="0" err="1"/>
              <a:t>re.findall</a:t>
            </a:r>
            <a:r>
              <a:rPr lang="en-US" dirty="0"/>
              <a:t>(r'[</a:t>
            </a:r>
            <a:r>
              <a:rPr lang="en-US" dirty="0" err="1"/>
              <a:t>aeiou</a:t>
            </a:r>
            <a:r>
              <a:rPr lang="en-US" dirty="0"/>
              <a:t>]', txt12)	       </a:t>
            </a:r>
          </a:p>
          <a:p>
            <a:pPr marL="0" indent="0">
              <a:buNone/>
            </a:pPr>
            <a:r>
              <a:rPr lang="en-US" dirty="0"/>
              <a:t>['o', 'u', 'a', 'a', 'o', 'u', 'o', 'u’]</a:t>
            </a:r>
          </a:p>
          <a:p>
            <a:pPr marL="0" indent="0">
              <a:buNone/>
            </a:pPr>
            <a:r>
              <a:rPr lang="en-US" dirty="0"/>
              <a:t>&gt;&gt;&gt; </a:t>
            </a:r>
            <a:r>
              <a:rPr lang="en-US" dirty="0" err="1"/>
              <a:t>re.findall</a:t>
            </a:r>
            <a:r>
              <a:rPr lang="en-US" dirty="0"/>
              <a:t>(r'[^</a:t>
            </a:r>
            <a:r>
              <a:rPr lang="en-US" dirty="0" err="1"/>
              <a:t>aeiou</a:t>
            </a:r>
            <a:r>
              <a:rPr lang="en-US" dirty="0"/>
              <a:t>]', txt1)</a:t>
            </a:r>
          </a:p>
          <a:p>
            <a:pPr marL="0" indent="0">
              <a:buNone/>
            </a:pPr>
            <a:r>
              <a:rPr lang="en-US" dirty="0"/>
              <a:t>['g', 'd', 'g']</a:t>
            </a:r>
          </a:p>
        </p:txBody>
      </p:sp>
    </p:spTree>
    <p:extLst>
      <p:ext uri="{BB962C8B-B14F-4D97-AF65-F5344CB8AC3E}">
        <p14:creationId xmlns:p14="http://schemas.microsoft.com/office/powerpoint/2010/main" val="142429198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8C2B92-5B4E-4235-AD95-B62A0D2FF6B7}"/>
              </a:ext>
            </a:extLst>
          </p:cNvPr>
          <p:cNvSpPr>
            <a:spLocks noGrp="1"/>
          </p:cNvSpPr>
          <p:nvPr>
            <p:ph type="title"/>
          </p:nvPr>
        </p:nvSpPr>
        <p:spPr/>
        <p:txBody>
          <a:bodyPr/>
          <a:lstStyle/>
          <a:p>
            <a:r>
              <a:rPr lang="en-US" dirty="0"/>
              <a:t>Example 3 – sub() function</a:t>
            </a:r>
          </a:p>
        </p:txBody>
      </p:sp>
      <p:sp>
        <p:nvSpPr>
          <p:cNvPr id="3" name="Content Placeholder 2">
            <a:extLst>
              <a:ext uri="{FF2B5EF4-FFF2-40B4-BE49-F238E27FC236}">
                <a16:creationId xmlns:a16="http://schemas.microsoft.com/office/drawing/2014/main" id="{E1896AF0-30E0-4908-B99B-3ABA065C46A5}"/>
              </a:ext>
            </a:extLst>
          </p:cNvPr>
          <p:cNvSpPr>
            <a:spLocks noGrp="1"/>
          </p:cNvSpPr>
          <p:nvPr>
            <p:ph idx="1"/>
          </p:nvPr>
        </p:nvSpPr>
        <p:spPr/>
        <p:txBody>
          <a:bodyPr/>
          <a:lstStyle/>
          <a:p>
            <a:r>
              <a:rPr lang="en-US" dirty="0"/>
              <a:t>The sub() function replaces the matches with the text of your choice:</a:t>
            </a:r>
          </a:p>
          <a:p>
            <a:pPr marL="0" indent="0">
              <a:buNone/>
            </a:pPr>
            <a:r>
              <a:rPr lang="en-US" dirty="0"/>
              <a:t>import re</a:t>
            </a:r>
            <a:br>
              <a:rPr lang="en-US" dirty="0"/>
            </a:br>
            <a:br>
              <a:rPr lang="en-US" dirty="0"/>
            </a:br>
            <a:r>
              <a:rPr lang="en-US" dirty="0"/>
              <a:t>str = "The rain in </a:t>
            </a:r>
            <a:r>
              <a:rPr lang="en-US" dirty="0" err="1"/>
              <a:t>Chaing</a:t>
            </a:r>
            <a:r>
              <a:rPr lang="en-US" dirty="0"/>
              <a:t> Mai"</a:t>
            </a:r>
            <a:br>
              <a:rPr lang="en-US" dirty="0"/>
            </a:br>
            <a:r>
              <a:rPr lang="en-US" dirty="0"/>
              <a:t>x = </a:t>
            </a:r>
            <a:r>
              <a:rPr lang="en-US" dirty="0" err="1"/>
              <a:t>re.sub</a:t>
            </a:r>
            <a:r>
              <a:rPr lang="en-US" dirty="0"/>
              <a:t>("\s", "9", str)</a:t>
            </a:r>
            <a:br>
              <a:rPr lang="en-US" dirty="0"/>
            </a:br>
            <a:r>
              <a:rPr lang="en-US" dirty="0"/>
              <a:t>print(x)</a:t>
            </a:r>
          </a:p>
          <a:p>
            <a:pPr marL="0" indent="0">
              <a:buNone/>
            </a:pPr>
            <a:r>
              <a:rPr lang="en-US" dirty="0"/>
              <a:t>The9rain9in9Chiang Mai</a:t>
            </a:r>
          </a:p>
        </p:txBody>
      </p:sp>
    </p:spTree>
    <p:extLst>
      <p:ext uri="{BB962C8B-B14F-4D97-AF65-F5344CB8AC3E}">
        <p14:creationId xmlns:p14="http://schemas.microsoft.com/office/powerpoint/2010/main" val="9265623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902053-71FF-5846-9B2C-7C317C3AB6F0}"/>
              </a:ext>
            </a:extLst>
          </p:cNvPr>
          <p:cNvSpPr>
            <a:spLocks noGrp="1"/>
          </p:cNvSpPr>
          <p:nvPr>
            <p:ph type="title"/>
          </p:nvPr>
        </p:nvSpPr>
        <p:spPr/>
        <p:txBody>
          <a:bodyPr/>
          <a:lstStyle/>
          <a:p>
            <a:r>
              <a:rPr lang="en-US" dirty="0"/>
              <a:t>Bag of Words (BOW)</a:t>
            </a:r>
          </a:p>
        </p:txBody>
      </p:sp>
      <p:sp>
        <p:nvSpPr>
          <p:cNvPr id="3" name="Content Placeholder 2">
            <a:extLst>
              <a:ext uri="{FF2B5EF4-FFF2-40B4-BE49-F238E27FC236}">
                <a16:creationId xmlns:a16="http://schemas.microsoft.com/office/drawing/2014/main" id="{3CA9DD0E-4358-4F47-83EE-BD76DACA9DA5}"/>
              </a:ext>
            </a:extLst>
          </p:cNvPr>
          <p:cNvSpPr>
            <a:spLocks noGrp="1"/>
          </p:cNvSpPr>
          <p:nvPr>
            <p:ph idx="1"/>
          </p:nvPr>
        </p:nvSpPr>
        <p:spPr>
          <a:xfrm>
            <a:off x="838200" y="1825625"/>
            <a:ext cx="6744855" cy="4351338"/>
          </a:xfrm>
        </p:spPr>
        <p:txBody>
          <a:bodyPr/>
          <a:lstStyle/>
          <a:p>
            <a:r>
              <a:rPr lang="en-US" dirty="0"/>
              <a:t>Machine learning can’t work with raw text</a:t>
            </a:r>
          </a:p>
          <a:p>
            <a:r>
              <a:rPr lang="en-US" dirty="0"/>
              <a:t>Text must be convert to numbers, vectors of numbers</a:t>
            </a:r>
          </a:p>
          <a:p>
            <a:r>
              <a:rPr lang="en-US" dirty="0"/>
              <a:t>Usually this is called “feature extraction”</a:t>
            </a:r>
          </a:p>
          <a:p>
            <a:r>
              <a:rPr lang="en-US" dirty="0"/>
              <a:t>Bag of words is the most simple approach.</a:t>
            </a:r>
          </a:p>
          <a:p>
            <a:r>
              <a:rPr lang="en-US" dirty="0"/>
              <a:t>Represent of string based on frequency of entities</a:t>
            </a:r>
          </a:p>
          <a:p>
            <a:endParaRPr lang="en-US" dirty="0"/>
          </a:p>
        </p:txBody>
      </p:sp>
      <p:pic>
        <p:nvPicPr>
          <p:cNvPr id="4" name="Picture 3">
            <a:extLst>
              <a:ext uri="{FF2B5EF4-FFF2-40B4-BE49-F238E27FC236}">
                <a16:creationId xmlns:a16="http://schemas.microsoft.com/office/drawing/2014/main" id="{D90697BC-2700-7C40-B8E0-6530F90CC1AB}"/>
              </a:ext>
            </a:extLst>
          </p:cNvPr>
          <p:cNvPicPr>
            <a:picLocks noChangeAspect="1"/>
          </p:cNvPicPr>
          <p:nvPr/>
        </p:nvPicPr>
        <p:blipFill>
          <a:blip r:embed="rId2"/>
          <a:stretch>
            <a:fillRect/>
          </a:stretch>
        </p:blipFill>
        <p:spPr>
          <a:xfrm>
            <a:off x="8662987" y="396786"/>
            <a:ext cx="3529013" cy="2634996"/>
          </a:xfrm>
          <a:prstGeom prst="rect">
            <a:avLst/>
          </a:prstGeom>
        </p:spPr>
      </p:pic>
      <p:pic>
        <p:nvPicPr>
          <p:cNvPr id="5" name="Picture 4">
            <a:extLst>
              <a:ext uri="{FF2B5EF4-FFF2-40B4-BE49-F238E27FC236}">
                <a16:creationId xmlns:a16="http://schemas.microsoft.com/office/drawing/2014/main" id="{A286B4DA-CE1F-4B58-B323-8F7E8B3099A2}"/>
              </a:ext>
            </a:extLst>
          </p:cNvPr>
          <p:cNvPicPr>
            <a:picLocks noChangeAspect="1"/>
          </p:cNvPicPr>
          <p:nvPr/>
        </p:nvPicPr>
        <p:blipFill>
          <a:blip r:embed="rId3"/>
          <a:stretch>
            <a:fillRect/>
          </a:stretch>
        </p:blipFill>
        <p:spPr>
          <a:xfrm>
            <a:off x="8077713" y="3292692"/>
            <a:ext cx="4011966" cy="3012306"/>
          </a:xfrm>
          <a:prstGeom prst="rect">
            <a:avLst/>
          </a:prstGeom>
        </p:spPr>
      </p:pic>
    </p:spTree>
    <p:extLst>
      <p:ext uri="{BB962C8B-B14F-4D97-AF65-F5344CB8AC3E}">
        <p14:creationId xmlns:p14="http://schemas.microsoft.com/office/powerpoint/2010/main" val="395762320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75044D-AB11-0545-B25D-D0C2CC48AB01}"/>
              </a:ext>
            </a:extLst>
          </p:cNvPr>
          <p:cNvSpPr>
            <a:spLocks noGrp="1"/>
          </p:cNvSpPr>
          <p:nvPr>
            <p:ph type="title"/>
          </p:nvPr>
        </p:nvSpPr>
        <p:spPr/>
        <p:txBody>
          <a:bodyPr/>
          <a:lstStyle/>
          <a:p>
            <a:r>
              <a:rPr lang="en-US" dirty="0"/>
              <a:t>Text pre-processing pipeline with BOW</a:t>
            </a:r>
          </a:p>
        </p:txBody>
      </p:sp>
      <p:sp>
        <p:nvSpPr>
          <p:cNvPr id="3" name="Content Placeholder 2">
            <a:extLst>
              <a:ext uri="{FF2B5EF4-FFF2-40B4-BE49-F238E27FC236}">
                <a16:creationId xmlns:a16="http://schemas.microsoft.com/office/drawing/2014/main" id="{E0AE173A-FBA5-E948-9F6A-29DA7783ADA5}"/>
              </a:ext>
            </a:extLst>
          </p:cNvPr>
          <p:cNvSpPr>
            <a:spLocks noGrp="1"/>
          </p:cNvSpPr>
          <p:nvPr>
            <p:ph idx="1"/>
          </p:nvPr>
        </p:nvSpPr>
        <p:spPr/>
        <p:txBody>
          <a:bodyPr/>
          <a:lstStyle/>
          <a:p>
            <a:r>
              <a:rPr lang="en-US" dirty="0"/>
              <a:t>Clean the text (white space, upper case, etc.)</a:t>
            </a:r>
          </a:p>
          <a:p>
            <a:r>
              <a:rPr lang="en-US" dirty="0"/>
              <a:t>Tokenizing</a:t>
            </a:r>
          </a:p>
          <a:p>
            <a:r>
              <a:rPr lang="en-US" dirty="0"/>
              <a:t>Build dictionary</a:t>
            </a:r>
          </a:p>
          <a:p>
            <a:r>
              <a:rPr lang="en-US" dirty="0"/>
              <a:t>Filter is also useful ( sorting histogram and take top 50)</a:t>
            </a:r>
          </a:p>
          <a:p>
            <a:r>
              <a:rPr lang="en-US" dirty="0"/>
              <a:t>The vectors will be use in ML algorithms for document classification or clustering.</a:t>
            </a:r>
          </a:p>
          <a:p>
            <a:endParaRPr lang="en-US" dirty="0"/>
          </a:p>
        </p:txBody>
      </p:sp>
      <p:pic>
        <p:nvPicPr>
          <p:cNvPr id="6" name="Picture 5">
            <a:extLst>
              <a:ext uri="{FF2B5EF4-FFF2-40B4-BE49-F238E27FC236}">
                <a16:creationId xmlns:a16="http://schemas.microsoft.com/office/drawing/2014/main" id="{37733D90-54D2-AD45-B954-605B52E645C7}"/>
              </a:ext>
            </a:extLst>
          </p:cNvPr>
          <p:cNvPicPr>
            <a:picLocks noChangeAspect="1"/>
          </p:cNvPicPr>
          <p:nvPr/>
        </p:nvPicPr>
        <p:blipFill>
          <a:blip r:embed="rId2"/>
          <a:stretch>
            <a:fillRect/>
          </a:stretch>
        </p:blipFill>
        <p:spPr>
          <a:xfrm>
            <a:off x="838200" y="4851401"/>
            <a:ext cx="10551474" cy="1325562"/>
          </a:xfrm>
          <a:prstGeom prst="rect">
            <a:avLst/>
          </a:prstGeom>
        </p:spPr>
      </p:pic>
    </p:spTree>
    <p:extLst>
      <p:ext uri="{BB962C8B-B14F-4D97-AF65-F5344CB8AC3E}">
        <p14:creationId xmlns:p14="http://schemas.microsoft.com/office/powerpoint/2010/main" val="2417689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7D5BD7-4732-0B46-99F1-5C63D7BB0EB7}"/>
              </a:ext>
            </a:extLst>
          </p:cNvPr>
          <p:cNvSpPr>
            <a:spLocks noGrp="1"/>
          </p:cNvSpPr>
          <p:nvPr>
            <p:ph type="title"/>
          </p:nvPr>
        </p:nvSpPr>
        <p:spPr/>
        <p:txBody>
          <a:bodyPr/>
          <a:lstStyle/>
          <a:p>
            <a:r>
              <a:rPr lang="en-US" dirty="0"/>
              <a:t>BOW modeling in action</a:t>
            </a:r>
          </a:p>
        </p:txBody>
      </p:sp>
      <p:pic>
        <p:nvPicPr>
          <p:cNvPr id="5" name="Content Placeholder 4">
            <a:extLst>
              <a:ext uri="{FF2B5EF4-FFF2-40B4-BE49-F238E27FC236}">
                <a16:creationId xmlns:a16="http://schemas.microsoft.com/office/drawing/2014/main" id="{04E10020-F732-4973-BD57-7E30F94E1D29}"/>
              </a:ext>
            </a:extLst>
          </p:cNvPr>
          <p:cNvPicPr>
            <a:picLocks noGrp="1" noChangeAspect="1"/>
          </p:cNvPicPr>
          <p:nvPr>
            <p:ph idx="1"/>
          </p:nvPr>
        </p:nvPicPr>
        <p:blipFill>
          <a:blip r:embed="rId2"/>
          <a:stretch>
            <a:fillRect/>
          </a:stretch>
        </p:blipFill>
        <p:spPr>
          <a:xfrm>
            <a:off x="1130968" y="1561379"/>
            <a:ext cx="6029711" cy="4351338"/>
          </a:xfrm>
        </p:spPr>
      </p:pic>
      <p:pic>
        <p:nvPicPr>
          <p:cNvPr id="6" name="Picture 5">
            <a:extLst>
              <a:ext uri="{FF2B5EF4-FFF2-40B4-BE49-F238E27FC236}">
                <a16:creationId xmlns:a16="http://schemas.microsoft.com/office/drawing/2014/main" id="{C98E2536-C5B2-41E3-B619-B8E0CF76EFCB}"/>
              </a:ext>
            </a:extLst>
          </p:cNvPr>
          <p:cNvPicPr>
            <a:picLocks noChangeAspect="1"/>
          </p:cNvPicPr>
          <p:nvPr/>
        </p:nvPicPr>
        <p:blipFill>
          <a:blip r:embed="rId3"/>
          <a:stretch>
            <a:fillRect/>
          </a:stretch>
        </p:blipFill>
        <p:spPr>
          <a:xfrm>
            <a:off x="5915025" y="2672484"/>
            <a:ext cx="5438775" cy="676275"/>
          </a:xfrm>
          <a:prstGeom prst="rect">
            <a:avLst/>
          </a:prstGeom>
        </p:spPr>
      </p:pic>
    </p:spTree>
    <p:extLst>
      <p:ext uri="{BB962C8B-B14F-4D97-AF65-F5344CB8AC3E}">
        <p14:creationId xmlns:p14="http://schemas.microsoft.com/office/powerpoint/2010/main" val="194599476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68494A-BD31-40FE-9771-FC9A285049CB}"/>
              </a:ext>
            </a:extLst>
          </p:cNvPr>
          <p:cNvSpPr>
            <a:spLocks noGrp="1"/>
          </p:cNvSpPr>
          <p:nvPr>
            <p:ph type="title"/>
          </p:nvPr>
        </p:nvSpPr>
        <p:spPr/>
        <p:txBody>
          <a:bodyPr/>
          <a:lstStyle/>
          <a:p>
            <a:r>
              <a:rPr lang="en-US" dirty="0"/>
              <a:t>Workshop 2 – Basic text preprocessing</a:t>
            </a:r>
          </a:p>
        </p:txBody>
      </p:sp>
      <p:sp>
        <p:nvSpPr>
          <p:cNvPr id="3" name="Content Placeholder 2">
            <a:extLst>
              <a:ext uri="{FF2B5EF4-FFF2-40B4-BE49-F238E27FC236}">
                <a16:creationId xmlns:a16="http://schemas.microsoft.com/office/drawing/2014/main" id="{B4B4836F-AF52-453B-BE26-0CE4F9DFB997}"/>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219236825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DEAC3A-9AF6-4BDC-911E-2A8810AFAE94}"/>
              </a:ext>
            </a:extLst>
          </p:cNvPr>
          <p:cNvSpPr>
            <a:spLocks noGrp="1"/>
          </p:cNvSpPr>
          <p:nvPr>
            <p:ph type="title"/>
          </p:nvPr>
        </p:nvSpPr>
        <p:spPr/>
        <p:txBody>
          <a:bodyPr/>
          <a:lstStyle/>
          <a:p>
            <a:r>
              <a:rPr lang="en-US" dirty="0"/>
              <a:t>What we have learned so far</a:t>
            </a:r>
          </a:p>
        </p:txBody>
      </p:sp>
      <p:sp>
        <p:nvSpPr>
          <p:cNvPr id="3" name="Content Placeholder 2">
            <a:extLst>
              <a:ext uri="{FF2B5EF4-FFF2-40B4-BE49-F238E27FC236}">
                <a16:creationId xmlns:a16="http://schemas.microsoft.com/office/drawing/2014/main" id="{E3D71FFB-6CE3-4A70-9AF7-50971E505C1F}"/>
              </a:ext>
            </a:extLst>
          </p:cNvPr>
          <p:cNvSpPr>
            <a:spLocks noGrp="1"/>
          </p:cNvSpPr>
          <p:nvPr>
            <p:ph idx="1"/>
          </p:nvPr>
        </p:nvSpPr>
        <p:spPr/>
        <p:txBody>
          <a:bodyPr>
            <a:normAutofit fontScale="85000" lnSpcReduction="20000"/>
          </a:bodyPr>
          <a:lstStyle/>
          <a:p>
            <a:r>
              <a:rPr lang="en-US" dirty="0"/>
              <a:t>Intro to Text Analytic</a:t>
            </a:r>
          </a:p>
          <a:p>
            <a:r>
              <a:rPr lang="en-US" dirty="0"/>
              <a:t>Data pre-processing</a:t>
            </a:r>
          </a:p>
          <a:p>
            <a:pPr lvl="1"/>
            <a:r>
              <a:rPr lang="en-US" dirty="0"/>
              <a:t>Handling text sentences</a:t>
            </a:r>
          </a:p>
          <a:p>
            <a:pPr lvl="1"/>
            <a:r>
              <a:rPr lang="en-US" dirty="0"/>
              <a:t>Splitting sentences into words</a:t>
            </a:r>
          </a:p>
          <a:p>
            <a:pPr lvl="1"/>
            <a:r>
              <a:rPr lang="en-US" dirty="0"/>
              <a:t>Splitting words into characters</a:t>
            </a:r>
          </a:p>
          <a:p>
            <a:pPr lvl="1"/>
            <a:r>
              <a:rPr lang="en-US" dirty="0"/>
              <a:t>Finding unique words</a:t>
            </a:r>
          </a:p>
          <a:p>
            <a:pPr lvl="1"/>
            <a:r>
              <a:rPr lang="en-US" dirty="0"/>
              <a:t>Intro to Regular Expression and operations</a:t>
            </a:r>
          </a:p>
          <a:p>
            <a:pPr lvl="1"/>
            <a:r>
              <a:rPr lang="en-US" dirty="0"/>
              <a:t>Words to vectors</a:t>
            </a:r>
          </a:p>
          <a:p>
            <a:pPr lvl="1"/>
            <a:r>
              <a:rPr lang="en-US" dirty="0"/>
              <a:t>Word tokenization</a:t>
            </a:r>
          </a:p>
          <a:p>
            <a:pPr lvl="1"/>
            <a:r>
              <a:rPr lang="en-US" dirty="0"/>
              <a:t>Feature extraction</a:t>
            </a:r>
          </a:p>
          <a:p>
            <a:r>
              <a:rPr lang="en-US" dirty="0"/>
              <a:t>BOW Modelling</a:t>
            </a:r>
          </a:p>
          <a:p>
            <a:endParaRPr lang="en-US" dirty="0"/>
          </a:p>
          <a:p>
            <a:r>
              <a:rPr lang="th-TH" dirty="0"/>
              <a:t>ฉันจะไปโรงเรียนนะจ๊ะ</a:t>
            </a:r>
            <a:endParaRPr lang="en-US" dirty="0"/>
          </a:p>
          <a:p>
            <a:endParaRPr lang="en-US" dirty="0"/>
          </a:p>
          <a:p>
            <a:endParaRPr lang="en-US" dirty="0"/>
          </a:p>
          <a:p>
            <a:endParaRPr lang="en-US" dirty="0"/>
          </a:p>
        </p:txBody>
      </p:sp>
    </p:spTree>
    <p:extLst>
      <p:ext uri="{BB962C8B-B14F-4D97-AF65-F5344CB8AC3E}">
        <p14:creationId xmlns:p14="http://schemas.microsoft.com/office/powerpoint/2010/main" val="75692980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72A606-0F93-463F-B8FA-3E566C96A567}"/>
              </a:ext>
            </a:extLst>
          </p:cNvPr>
          <p:cNvSpPr>
            <a:spLocks noGrp="1"/>
          </p:cNvSpPr>
          <p:nvPr>
            <p:ph type="title"/>
          </p:nvPr>
        </p:nvSpPr>
        <p:spPr/>
        <p:txBody>
          <a:bodyPr/>
          <a:lstStyle/>
          <a:p>
            <a:r>
              <a:rPr lang="en-US" dirty="0"/>
              <a:t>NLP road map</a:t>
            </a:r>
          </a:p>
        </p:txBody>
      </p:sp>
      <p:pic>
        <p:nvPicPr>
          <p:cNvPr id="1026" name="Picture 2">
            <a:extLst>
              <a:ext uri="{FF2B5EF4-FFF2-40B4-BE49-F238E27FC236}">
                <a16:creationId xmlns:a16="http://schemas.microsoft.com/office/drawing/2014/main" id="{BE526A16-22B6-43C4-BE8C-760E448F5F9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330799" y="1499293"/>
            <a:ext cx="9074261" cy="535870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9D991B1-9698-4BF8-9625-A73F4304F7C3}"/>
              </a:ext>
            </a:extLst>
          </p:cNvPr>
          <p:cNvSpPr txBox="1"/>
          <p:nvPr/>
        </p:nvSpPr>
        <p:spPr>
          <a:xfrm>
            <a:off x="281391" y="6338986"/>
            <a:ext cx="6094602" cy="307777"/>
          </a:xfrm>
          <a:prstGeom prst="rect">
            <a:avLst/>
          </a:prstGeom>
          <a:noFill/>
        </p:spPr>
        <p:txBody>
          <a:bodyPr wrap="square">
            <a:spAutoFit/>
          </a:bodyPr>
          <a:lstStyle/>
          <a:p>
            <a:r>
              <a:rPr lang="en-US" sz="1400" dirty="0" err="1"/>
              <a:t>Source:https</a:t>
            </a:r>
            <a:r>
              <a:rPr lang="en-US" sz="1400" dirty="0"/>
              <a:t>://github.com/graykode/nlp-roadmap</a:t>
            </a:r>
          </a:p>
        </p:txBody>
      </p:sp>
    </p:spTree>
    <p:extLst>
      <p:ext uri="{BB962C8B-B14F-4D97-AF65-F5344CB8AC3E}">
        <p14:creationId xmlns:p14="http://schemas.microsoft.com/office/powerpoint/2010/main" val="329727067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E5459B-9784-4729-AFC3-55DD437AEED8}"/>
              </a:ext>
            </a:extLst>
          </p:cNvPr>
          <p:cNvSpPr>
            <a:spLocks noGrp="1"/>
          </p:cNvSpPr>
          <p:nvPr>
            <p:ph type="title"/>
          </p:nvPr>
        </p:nvSpPr>
        <p:spPr/>
        <p:txBody>
          <a:bodyPr/>
          <a:lstStyle/>
          <a:p>
            <a:r>
              <a:rPr lang="en-US" dirty="0"/>
              <a:t>NLP road map (cont.)</a:t>
            </a:r>
          </a:p>
        </p:txBody>
      </p:sp>
      <p:pic>
        <p:nvPicPr>
          <p:cNvPr id="2050" name="Picture 2">
            <a:extLst>
              <a:ext uri="{FF2B5EF4-FFF2-40B4-BE49-F238E27FC236}">
                <a16:creationId xmlns:a16="http://schemas.microsoft.com/office/drawing/2014/main" id="{A06FBB1C-74CB-41C7-BB31-5A16F457FFFD}"/>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537237" y="1419237"/>
            <a:ext cx="7337085" cy="524725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6BA02F95-A026-4298-9E4D-84C27EC8B0E3}"/>
              </a:ext>
            </a:extLst>
          </p:cNvPr>
          <p:cNvSpPr txBox="1"/>
          <p:nvPr/>
        </p:nvSpPr>
        <p:spPr>
          <a:xfrm>
            <a:off x="333937" y="6415863"/>
            <a:ext cx="6096000" cy="307777"/>
          </a:xfrm>
          <a:prstGeom prst="rect">
            <a:avLst/>
          </a:prstGeom>
          <a:noFill/>
        </p:spPr>
        <p:txBody>
          <a:bodyPr wrap="square">
            <a:spAutoFit/>
          </a:bodyPr>
          <a:lstStyle/>
          <a:p>
            <a:r>
              <a:rPr lang="en-US" sz="1400" dirty="0"/>
              <a:t>Source: https://github.com/graykode/nlp-roadmap</a:t>
            </a:r>
          </a:p>
        </p:txBody>
      </p:sp>
    </p:spTree>
    <p:extLst>
      <p:ext uri="{BB962C8B-B14F-4D97-AF65-F5344CB8AC3E}">
        <p14:creationId xmlns:p14="http://schemas.microsoft.com/office/powerpoint/2010/main" val="216615873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E24ABC-AD9F-4C65-ABBA-4B029CD86A5F}"/>
              </a:ext>
            </a:extLst>
          </p:cNvPr>
          <p:cNvSpPr>
            <a:spLocks noGrp="1"/>
          </p:cNvSpPr>
          <p:nvPr>
            <p:ph type="title"/>
          </p:nvPr>
        </p:nvSpPr>
        <p:spPr/>
        <p:txBody>
          <a:bodyPr/>
          <a:lstStyle/>
          <a:p>
            <a:r>
              <a:rPr lang="en-US" dirty="0"/>
              <a:t>Case study 2021 / NLP application in Action</a:t>
            </a:r>
          </a:p>
        </p:txBody>
      </p:sp>
      <p:sp>
        <p:nvSpPr>
          <p:cNvPr id="3" name="Content Placeholder 2">
            <a:extLst>
              <a:ext uri="{FF2B5EF4-FFF2-40B4-BE49-F238E27FC236}">
                <a16:creationId xmlns:a16="http://schemas.microsoft.com/office/drawing/2014/main" id="{E1EA235E-E76C-4D1A-91DE-B3DE8FCAC99B}"/>
              </a:ext>
            </a:extLst>
          </p:cNvPr>
          <p:cNvSpPr>
            <a:spLocks noGrp="1"/>
          </p:cNvSpPr>
          <p:nvPr>
            <p:ph idx="1"/>
          </p:nvPr>
        </p:nvSpPr>
        <p:spPr/>
        <p:txBody>
          <a:bodyPr/>
          <a:lstStyle/>
          <a:p>
            <a:r>
              <a:rPr lang="en-US" dirty="0"/>
              <a:t>AI chat bot with Stress detection</a:t>
            </a:r>
          </a:p>
          <a:p>
            <a:r>
              <a:rPr lang="en-US" dirty="0">
                <a:hlinkClick r:id="rId2"/>
              </a:rPr>
              <a:t>Read more at:</a:t>
            </a:r>
          </a:p>
          <a:p>
            <a:pPr lvl="1"/>
            <a:r>
              <a:rPr lang="en-US" dirty="0">
                <a:hlinkClick r:id="rId2"/>
              </a:rPr>
              <a:t>https://arxiv.org/abs/1911.00133</a:t>
            </a:r>
            <a:endParaRPr lang="en-US" dirty="0"/>
          </a:p>
          <a:p>
            <a:endParaRPr lang="en-US" dirty="0"/>
          </a:p>
        </p:txBody>
      </p:sp>
    </p:spTree>
    <p:extLst>
      <p:ext uri="{BB962C8B-B14F-4D97-AF65-F5344CB8AC3E}">
        <p14:creationId xmlns:p14="http://schemas.microsoft.com/office/powerpoint/2010/main" val="16965092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8C280-6F35-42E3-977C-5CC29F80B519}"/>
              </a:ext>
            </a:extLst>
          </p:cNvPr>
          <p:cNvSpPr>
            <a:spLocks noGrp="1"/>
          </p:cNvSpPr>
          <p:nvPr>
            <p:ph type="title"/>
          </p:nvPr>
        </p:nvSpPr>
        <p:spPr/>
        <p:txBody>
          <a:bodyPr/>
          <a:lstStyle/>
          <a:p>
            <a:r>
              <a:rPr lang="en-US" dirty="0"/>
              <a:t>Introduction (cont.) </a:t>
            </a:r>
          </a:p>
        </p:txBody>
      </p:sp>
      <p:sp>
        <p:nvSpPr>
          <p:cNvPr id="3" name="Content Placeholder 2">
            <a:extLst>
              <a:ext uri="{FF2B5EF4-FFF2-40B4-BE49-F238E27FC236}">
                <a16:creationId xmlns:a16="http://schemas.microsoft.com/office/drawing/2014/main" id="{3D027F74-851C-4893-8935-C9543C2901E0}"/>
              </a:ext>
            </a:extLst>
          </p:cNvPr>
          <p:cNvSpPr>
            <a:spLocks noGrp="1"/>
          </p:cNvSpPr>
          <p:nvPr>
            <p:ph idx="1"/>
          </p:nvPr>
        </p:nvSpPr>
        <p:spPr/>
        <p:txBody>
          <a:bodyPr/>
          <a:lstStyle/>
          <a:p>
            <a:r>
              <a:rPr lang="en-US" dirty="0"/>
              <a:t>Data continues to grow exponentially</a:t>
            </a:r>
          </a:p>
          <a:p>
            <a:pPr lvl="1"/>
            <a:r>
              <a:rPr lang="en-US" dirty="0"/>
              <a:t>Estimated to be 2.5 MTB a day</a:t>
            </a:r>
          </a:p>
          <a:p>
            <a:pPr lvl="1"/>
            <a:r>
              <a:rPr lang="en-US" dirty="0"/>
              <a:t>Grow to 40 BTB by 2020 (50 * of 2010)</a:t>
            </a:r>
          </a:p>
          <a:p>
            <a:r>
              <a:rPr lang="en-US" dirty="0">
                <a:solidFill>
                  <a:srgbClr val="FF0000"/>
                </a:solidFill>
              </a:rPr>
              <a:t>Approx. 80% </a:t>
            </a:r>
            <a:r>
              <a:rPr lang="en-US" dirty="0"/>
              <a:t>of data is estimated to be unstructured/text-rich data</a:t>
            </a:r>
          </a:p>
          <a:p>
            <a:pPr lvl="1"/>
            <a:r>
              <a:rPr lang="en-US" dirty="0"/>
              <a:t>&gt;4.5 billion web pages</a:t>
            </a:r>
          </a:p>
          <a:p>
            <a:pPr lvl="1"/>
            <a:r>
              <a:rPr lang="en-US" dirty="0"/>
              <a:t>&gt;40 million articles (5 million in English)</a:t>
            </a:r>
          </a:p>
          <a:p>
            <a:pPr lvl="1"/>
            <a:r>
              <a:rPr lang="en-US" dirty="0"/>
              <a:t>&gt;500 million tweets a day, 200 billion a year</a:t>
            </a:r>
          </a:p>
          <a:p>
            <a:pPr lvl="1"/>
            <a:r>
              <a:rPr lang="en-US" dirty="0"/>
              <a:t>&gt;1.5 trillion queries on Google a year</a:t>
            </a:r>
          </a:p>
        </p:txBody>
      </p:sp>
    </p:spTree>
    <p:extLst>
      <p:ext uri="{BB962C8B-B14F-4D97-AF65-F5344CB8AC3E}">
        <p14:creationId xmlns:p14="http://schemas.microsoft.com/office/powerpoint/2010/main" val="180670648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B4E3B0-D480-4757-AFA8-5C6E0E8764AB}"/>
              </a:ext>
            </a:extLst>
          </p:cNvPr>
          <p:cNvSpPr>
            <a:spLocks noGrp="1"/>
          </p:cNvSpPr>
          <p:nvPr>
            <p:ph type="title"/>
          </p:nvPr>
        </p:nvSpPr>
        <p:spPr/>
        <p:txBody>
          <a:bodyPr/>
          <a:lstStyle/>
          <a:p>
            <a:r>
              <a:rPr lang="en-US" dirty="0"/>
              <a:t>Conversational Agents</a:t>
            </a:r>
          </a:p>
        </p:txBody>
      </p:sp>
      <p:sp>
        <p:nvSpPr>
          <p:cNvPr id="3" name="Content Placeholder 2">
            <a:extLst>
              <a:ext uri="{FF2B5EF4-FFF2-40B4-BE49-F238E27FC236}">
                <a16:creationId xmlns:a16="http://schemas.microsoft.com/office/drawing/2014/main" id="{1E9C97D3-06DF-4595-92F4-94BADBB65BB0}"/>
              </a:ext>
            </a:extLst>
          </p:cNvPr>
          <p:cNvSpPr>
            <a:spLocks noGrp="1"/>
          </p:cNvSpPr>
          <p:nvPr>
            <p:ph idx="1"/>
          </p:nvPr>
        </p:nvSpPr>
        <p:spPr/>
        <p:txBody>
          <a:bodyPr/>
          <a:lstStyle/>
          <a:p>
            <a:r>
              <a:rPr lang="en-US" dirty="0"/>
              <a:t>AKA. Dialogue System, Dialogue Agents, Chatbots</a:t>
            </a:r>
          </a:p>
          <a:p>
            <a:r>
              <a:rPr lang="en-US" dirty="0"/>
              <a:t>Personal Assistants on phones or other platforms</a:t>
            </a:r>
          </a:p>
          <a:p>
            <a:pPr lvl="1"/>
            <a:r>
              <a:rPr lang="en-US" dirty="0"/>
              <a:t>Alexa, SIRI, Google Assistant, Cortana</a:t>
            </a:r>
          </a:p>
          <a:p>
            <a:r>
              <a:rPr lang="en-US" dirty="0"/>
              <a:t>Playing music, setting times and clock</a:t>
            </a:r>
          </a:p>
          <a:p>
            <a:r>
              <a:rPr lang="en-US" dirty="0"/>
              <a:t>Chatting for fun</a:t>
            </a:r>
          </a:p>
          <a:p>
            <a:r>
              <a:rPr lang="en-US" dirty="0"/>
              <a:t>Booking, scheduling reservation</a:t>
            </a:r>
          </a:p>
          <a:p>
            <a:r>
              <a:rPr lang="en-US" dirty="0"/>
              <a:t>Clinical uses for mental heath (like my project)</a:t>
            </a:r>
          </a:p>
        </p:txBody>
      </p:sp>
    </p:spTree>
    <p:extLst>
      <p:ext uri="{BB962C8B-B14F-4D97-AF65-F5344CB8AC3E}">
        <p14:creationId xmlns:p14="http://schemas.microsoft.com/office/powerpoint/2010/main" val="198221615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FC97D-2CAF-4652-851D-FC7F5306A209}"/>
              </a:ext>
            </a:extLst>
          </p:cNvPr>
          <p:cNvSpPr>
            <a:spLocks noGrp="1"/>
          </p:cNvSpPr>
          <p:nvPr>
            <p:ph type="title"/>
          </p:nvPr>
        </p:nvSpPr>
        <p:spPr/>
        <p:txBody>
          <a:bodyPr/>
          <a:lstStyle/>
          <a:p>
            <a:r>
              <a:rPr lang="en-US" dirty="0"/>
              <a:t>Conversational Agents (cont.)</a:t>
            </a:r>
          </a:p>
        </p:txBody>
      </p:sp>
      <p:sp>
        <p:nvSpPr>
          <p:cNvPr id="3" name="Content Placeholder 2">
            <a:extLst>
              <a:ext uri="{FF2B5EF4-FFF2-40B4-BE49-F238E27FC236}">
                <a16:creationId xmlns:a16="http://schemas.microsoft.com/office/drawing/2014/main" id="{5C16F93E-22E5-4E63-9E15-D923FA6E0442}"/>
              </a:ext>
            </a:extLst>
          </p:cNvPr>
          <p:cNvSpPr>
            <a:spLocks noGrp="1"/>
          </p:cNvSpPr>
          <p:nvPr>
            <p:ph idx="1"/>
          </p:nvPr>
        </p:nvSpPr>
        <p:spPr/>
        <p:txBody>
          <a:bodyPr/>
          <a:lstStyle/>
          <a:p>
            <a:r>
              <a:rPr lang="en-US" dirty="0"/>
              <a:t>Chatbots</a:t>
            </a:r>
          </a:p>
          <a:p>
            <a:pPr lvl="1"/>
            <a:r>
              <a:rPr lang="en-US" dirty="0"/>
              <a:t>Mimic informal human chatting</a:t>
            </a:r>
          </a:p>
          <a:p>
            <a:pPr lvl="1"/>
            <a:r>
              <a:rPr lang="en-US" dirty="0"/>
              <a:t>For fun, even for therapy</a:t>
            </a:r>
          </a:p>
          <a:p>
            <a:r>
              <a:rPr lang="en-US" dirty="0"/>
              <a:t>Task-based</a:t>
            </a:r>
          </a:p>
          <a:p>
            <a:pPr lvl="1"/>
            <a:r>
              <a:rPr lang="en-US" dirty="0"/>
              <a:t>Personal assistant</a:t>
            </a:r>
          </a:p>
          <a:p>
            <a:pPr lvl="1"/>
            <a:r>
              <a:rPr lang="en-US" dirty="0"/>
              <a:t>Book seat in restaurant, movie theater, flights</a:t>
            </a:r>
          </a:p>
        </p:txBody>
      </p:sp>
    </p:spTree>
    <p:extLst>
      <p:ext uri="{BB962C8B-B14F-4D97-AF65-F5344CB8AC3E}">
        <p14:creationId xmlns:p14="http://schemas.microsoft.com/office/powerpoint/2010/main" val="359042902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5EEBDA-EE31-4B19-9910-31ED78560C49}"/>
              </a:ext>
            </a:extLst>
          </p:cNvPr>
          <p:cNvSpPr>
            <a:spLocks noGrp="1"/>
          </p:cNvSpPr>
          <p:nvPr>
            <p:ph type="title"/>
          </p:nvPr>
        </p:nvSpPr>
        <p:spPr/>
        <p:txBody>
          <a:bodyPr/>
          <a:lstStyle/>
          <a:p>
            <a:r>
              <a:rPr lang="en-US" dirty="0"/>
              <a:t>Chatbot Arch.</a:t>
            </a:r>
          </a:p>
        </p:txBody>
      </p:sp>
      <p:sp>
        <p:nvSpPr>
          <p:cNvPr id="3" name="Content Placeholder 2">
            <a:extLst>
              <a:ext uri="{FF2B5EF4-FFF2-40B4-BE49-F238E27FC236}">
                <a16:creationId xmlns:a16="http://schemas.microsoft.com/office/drawing/2014/main" id="{2A8D9C68-CF3F-4951-9D1C-29B0D8B9B0BE}"/>
              </a:ext>
            </a:extLst>
          </p:cNvPr>
          <p:cNvSpPr>
            <a:spLocks noGrp="1"/>
          </p:cNvSpPr>
          <p:nvPr>
            <p:ph idx="1"/>
          </p:nvPr>
        </p:nvSpPr>
        <p:spPr/>
        <p:txBody>
          <a:bodyPr/>
          <a:lstStyle/>
          <a:p>
            <a:r>
              <a:rPr lang="en-US" dirty="0"/>
              <a:t>Rule-based</a:t>
            </a:r>
          </a:p>
          <a:p>
            <a:pPr lvl="1"/>
            <a:r>
              <a:rPr lang="en-US" dirty="0"/>
              <a:t>Pattern-action rules (ELIZA)</a:t>
            </a:r>
          </a:p>
          <a:p>
            <a:r>
              <a:rPr lang="en-US" dirty="0"/>
              <a:t>Corpus-based(data-driven)</a:t>
            </a:r>
          </a:p>
          <a:p>
            <a:pPr lvl="1"/>
            <a:r>
              <a:rPr lang="en-US" dirty="0"/>
              <a:t>Information Retrieval </a:t>
            </a:r>
          </a:p>
          <a:p>
            <a:pPr lvl="1"/>
            <a:r>
              <a:rPr lang="en-US" dirty="0"/>
              <a:t>Model-based (My chatbot)</a:t>
            </a:r>
          </a:p>
        </p:txBody>
      </p:sp>
    </p:spTree>
    <p:extLst>
      <p:ext uri="{BB962C8B-B14F-4D97-AF65-F5344CB8AC3E}">
        <p14:creationId xmlns:p14="http://schemas.microsoft.com/office/powerpoint/2010/main" val="34858907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可爱爱心小天使素材_图品汇">
            <a:extLst>
              <a:ext uri="{FF2B5EF4-FFF2-40B4-BE49-F238E27FC236}">
                <a16:creationId xmlns:a16="http://schemas.microsoft.com/office/drawing/2014/main" id="{8F536897-EA6C-4646-AEAE-CEA6AA9D78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584291">
            <a:off x="9732875" y="167377"/>
            <a:ext cx="2640878" cy="1935300"/>
          </a:xfrm>
          <a:prstGeom prst="rect">
            <a:avLst/>
          </a:prstGeom>
          <a:noFill/>
          <a:extLst>
            <a:ext uri="{909E8E84-426E-40DD-AFC4-6F175D3DCCD1}">
              <a14:hiddenFill xmlns:a14="http://schemas.microsoft.com/office/drawing/2010/main">
                <a:solidFill>
                  <a:srgbClr val="FFFFFF"/>
                </a:solidFill>
              </a14:hiddenFill>
            </a:ext>
          </a:extLst>
        </p:spPr>
      </p:pic>
      <p:sp>
        <p:nvSpPr>
          <p:cNvPr id="21" name="Freeform: Shape 29">
            <a:extLst>
              <a:ext uri="{FF2B5EF4-FFF2-40B4-BE49-F238E27FC236}">
                <a16:creationId xmlns:a16="http://schemas.microsoft.com/office/drawing/2014/main" id="{9D9EBA09-D2FA-9E40-974F-BCEF86835EE6}"/>
              </a:ext>
            </a:extLst>
          </p:cNvPr>
          <p:cNvSpPr/>
          <p:nvPr/>
        </p:nvSpPr>
        <p:spPr>
          <a:xfrm>
            <a:off x="4715592" y="-1"/>
            <a:ext cx="2750338" cy="1535481"/>
          </a:xfrm>
          <a:custGeom>
            <a:avLst/>
            <a:gdLst>
              <a:gd name="connsiteX0" fmla="*/ 10108 w 2750338"/>
              <a:gd name="connsiteY0" fmla="*/ 0 h 1535481"/>
              <a:gd name="connsiteX1" fmla="*/ 2740230 w 2750338"/>
              <a:gd name="connsiteY1" fmla="*/ 0 h 1535481"/>
              <a:gd name="connsiteX2" fmla="*/ 2743238 w 2750338"/>
              <a:gd name="connsiteY2" fmla="*/ 19709 h 1535481"/>
              <a:gd name="connsiteX3" fmla="*/ 2750338 w 2750338"/>
              <a:gd name="connsiteY3" fmla="*/ 160312 h 1535481"/>
              <a:gd name="connsiteX4" fmla="*/ 1375169 w 2750338"/>
              <a:gd name="connsiteY4" fmla="*/ 1535481 h 1535481"/>
              <a:gd name="connsiteX5" fmla="*/ 0 w 2750338"/>
              <a:gd name="connsiteY5" fmla="*/ 160312 h 1535481"/>
              <a:gd name="connsiteX6" fmla="*/ 7100 w 2750338"/>
              <a:gd name="connsiteY6" fmla="*/ 19709 h 1535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50338" h="1535481">
                <a:moveTo>
                  <a:pt x="10108" y="0"/>
                </a:moveTo>
                <a:lnTo>
                  <a:pt x="2740230" y="0"/>
                </a:lnTo>
                <a:lnTo>
                  <a:pt x="2743238" y="19709"/>
                </a:lnTo>
                <a:cubicBezTo>
                  <a:pt x="2747933" y="65938"/>
                  <a:pt x="2750338" y="112844"/>
                  <a:pt x="2750338" y="160312"/>
                </a:cubicBezTo>
                <a:cubicBezTo>
                  <a:pt x="2750338" y="919797"/>
                  <a:pt x="2134654" y="1535481"/>
                  <a:pt x="1375169" y="1535481"/>
                </a:cubicBezTo>
                <a:cubicBezTo>
                  <a:pt x="615684" y="1535481"/>
                  <a:pt x="0" y="919797"/>
                  <a:pt x="0" y="160312"/>
                </a:cubicBezTo>
                <a:cubicBezTo>
                  <a:pt x="0" y="112844"/>
                  <a:pt x="2405" y="65938"/>
                  <a:pt x="7100" y="19709"/>
                </a:cubicBezTo>
                <a:close/>
              </a:path>
            </a:pathLst>
          </a:custGeom>
          <a:solidFill>
            <a:srgbClr val="EBACB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Source Sans Pro" panose="020B0503030403020204" pitchFamily="34" charset="0"/>
              <a:ea typeface="Source Sans Pro" panose="020B0503030403020204" pitchFamily="34" charset="0"/>
            </a:endParaRPr>
          </a:p>
        </p:txBody>
      </p:sp>
      <p:sp>
        <p:nvSpPr>
          <p:cNvPr id="22" name="Freeform: Shape 5">
            <a:extLst>
              <a:ext uri="{FF2B5EF4-FFF2-40B4-BE49-F238E27FC236}">
                <a16:creationId xmlns:a16="http://schemas.microsoft.com/office/drawing/2014/main" id="{ADD1757D-01EC-4D4B-ADB4-3F036493116A}"/>
              </a:ext>
            </a:extLst>
          </p:cNvPr>
          <p:cNvSpPr/>
          <p:nvPr/>
        </p:nvSpPr>
        <p:spPr>
          <a:xfrm rot="5400000">
            <a:off x="10780491" y="4805595"/>
            <a:ext cx="2147096" cy="675921"/>
          </a:xfrm>
          <a:custGeom>
            <a:avLst/>
            <a:gdLst>
              <a:gd name="connsiteX0" fmla="*/ 0 w 4758721"/>
              <a:gd name="connsiteY0" fmla="*/ 0 h 1498079"/>
              <a:gd name="connsiteX1" fmla="*/ 4758721 w 4758721"/>
              <a:gd name="connsiteY1" fmla="*/ 0 h 1498079"/>
              <a:gd name="connsiteX2" fmla="*/ 4730813 w 4758721"/>
              <a:gd name="connsiteY2" fmla="*/ 59781 h 1498079"/>
              <a:gd name="connsiteX3" fmla="*/ 2379360 w 4758721"/>
              <a:gd name="connsiteY3" fmla="*/ 1498079 h 1498079"/>
              <a:gd name="connsiteX4" fmla="*/ 27908 w 4758721"/>
              <a:gd name="connsiteY4" fmla="*/ 59781 h 14980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58721" h="1498079">
                <a:moveTo>
                  <a:pt x="0" y="0"/>
                </a:moveTo>
                <a:lnTo>
                  <a:pt x="4758721" y="0"/>
                </a:lnTo>
                <a:lnTo>
                  <a:pt x="4730813" y="59781"/>
                </a:lnTo>
                <a:cubicBezTo>
                  <a:pt x="4293453" y="913666"/>
                  <a:pt x="3404656" y="1498079"/>
                  <a:pt x="2379360" y="1498079"/>
                </a:cubicBezTo>
                <a:cubicBezTo>
                  <a:pt x="1354064" y="1498079"/>
                  <a:pt x="465267" y="913666"/>
                  <a:pt x="27908" y="59781"/>
                </a:cubicBezTo>
                <a:close/>
              </a:path>
            </a:pathLst>
          </a:custGeom>
          <a:solidFill>
            <a:srgbClr val="9EC4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3" name="Freeform: Shape 5">
            <a:extLst>
              <a:ext uri="{FF2B5EF4-FFF2-40B4-BE49-F238E27FC236}">
                <a16:creationId xmlns:a16="http://schemas.microsoft.com/office/drawing/2014/main" id="{164FE310-8DF9-2F4F-BB88-BEC74D4D5812}"/>
              </a:ext>
            </a:extLst>
          </p:cNvPr>
          <p:cNvSpPr/>
          <p:nvPr/>
        </p:nvSpPr>
        <p:spPr>
          <a:xfrm rot="16200000" flipH="1">
            <a:off x="-745465" y="1197519"/>
            <a:ext cx="2147096" cy="675921"/>
          </a:xfrm>
          <a:custGeom>
            <a:avLst/>
            <a:gdLst>
              <a:gd name="connsiteX0" fmla="*/ 0 w 4758721"/>
              <a:gd name="connsiteY0" fmla="*/ 0 h 1498079"/>
              <a:gd name="connsiteX1" fmla="*/ 4758721 w 4758721"/>
              <a:gd name="connsiteY1" fmla="*/ 0 h 1498079"/>
              <a:gd name="connsiteX2" fmla="*/ 4730813 w 4758721"/>
              <a:gd name="connsiteY2" fmla="*/ 59781 h 1498079"/>
              <a:gd name="connsiteX3" fmla="*/ 2379360 w 4758721"/>
              <a:gd name="connsiteY3" fmla="*/ 1498079 h 1498079"/>
              <a:gd name="connsiteX4" fmla="*/ 27908 w 4758721"/>
              <a:gd name="connsiteY4" fmla="*/ 59781 h 14980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58721" h="1498079">
                <a:moveTo>
                  <a:pt x="0" y="0"/>
                </a:moveTo>
                <a:lnTo>
                  <a:pt x="4758721" y="0"/>
                </a:lnTo>
                <a:lnTo>
                  <a:pt x="4730813" y="59781"/>
                </a:lnTo>
                <a:cubicBezTo>
                  <a:pt x="4293453" y="913666"/>
                  <a:pt x="3404656" y="1498079"/>
                  <a:pt x="2379360" y="1498079"/>
                </a:cubicBezTo>
                <a:cubicBezTo>
                  <a:pt x="1354064" y="1498079"/>
                  <a:pt x="465267" y="913666"/>
                  <a:pt x="27908" y="59781"/>
                </a:cubicBezTo>
                <a:close/>
              </a:path>
            </a:pathLst>
          </a:custGeom>
          <a:solidFill>
            <a:srgbClr val="81CC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5" name="í$ḷïḑè">
            <a:extLst>
              <a:ext uri="{FF2B5EF4-FFF2-40B4-BE49-F238E27FC236}">
                <a16:creationId xmlns:a16="http://schemas.microsoft.com/office/drawing/2014/main" id="{6D0FC536-C909-D74F-B581-92B1E8CBD31A}"/>
              </a:ext>
            </a:extLst>
          </p:cNvPr>
          <p:cNvSpPr>
            <a:spLocks noChangeArrowheads="1"/>
          </p:cNvSpPr>
          <p:nvPr/>
        </p:nvSpPr>
        <p:spPr bwMode="auto">
          <a:xfrm>
            <a:off x="2143871" y="566415"/>
            <a:ext cx="7904986" cy="2215991"/>
          </a:xfrm>
          <a:prstGeom prst="rect">
            <a:avLst/>
          </a:prstGeom>
          <a:noFill/>
          <a:ln>
            <a:noFill/>
          </a:ln>
          <a:effectLst/>
        </p:spPr>
        <p:txBody>
          <a:bodyPr vert="horz" wrap="square" lIns="0" tIns="0" rIns="0" bIns="0" numCol="1" anchor="ctr" anchorCtr="0" compatLnSpc="1">
            <a:prstTxWarp prst="textNoShape">
              <a:avLst/>
            </a:prstTxWarp>
            <a:spAutoFit/>
          </a:bodyPr>
          <a:lstStyle/>
          <a:p>
            <a:pPr algn="ctr"/>
            <a:r>
              <a:rPr lang="en-US" altLang="zh-CN" sz="7200" b="1" dirty="0">
                <a:solidFill>
                  <a:schemeClr val="accent1"/>
                </a:solidFill>
                <a:latin typeface="Lilita One"/>
                <a:ea typeface="等线"/>
              </a:rPr>
              <a:t>AI Chatbot with </a:t>
            </a:r>
            <a:endParaRPr lang="en-US" altLang="zh-CN" sz="7200" b="1" dirty="0">
              <a:solidFill>
                <a:schemeClr val="accent1"/>
              </a:solidFill>
              <a:latin typeface="Lilita One" panose="02000000000000000000" charset="0"/>
              <a:ea typeface="等线"/>
            </a:endParaRPr>
          </a:p>
          <a:p>
            <a:pPr algn="ctr"/>
            <a:r>
              <a:rPr lang="en-US" altLang="zh-CN" sz="7200" b="1" dirty="0">
                <a:solidFill>
                  <a:schemeClr val="accent1"/>
                </a:solidFill>
                <a:latin typeface="Lilita One"/>
                <a:ea typeface="等线"/>
              </a:rPr>
              <a:t>Stress Detection</a:t>
            </a:r>
            <a:endParaRPr lang="en-TH" sz="7200" b="1" dirty="0">
              <a:solidFill>
                <a:schemeClr val="accent1"/>
              </a:solidFill>
              <a:latin typeface="Lilita One"/>
              <a:ea typeface="等线"/>
            </a:endParaRPr>
          </a:p>
        </p:txBody>
      </p:sp>
      <p:sp>
        <p:nvSpPr>
          <p:cNvPr id="9" name="í$ļîḑê">
            <a:extLst>
              <a:ext uri="{FF2B5EF4-FFF2-40B4-BE49-F238E27FC236}">
                <a16:creationId xmlns:a16="http://schemas.microsoft.com/office/drawing/2014/main" id="{B1FCA202-8F51-B94D-B26A-E78BD6815634}"/>
              </a:ext>
            </a:extLst>
          </p:cNvPr>
          <p:cNvSpPr txBox="1">
            <a:spLocks/>
          </p:cNvSpPr>
          <p:nvPr/>
        </p:nvSpPr>
        <p:spPr>
          <a:xfrm>
            <a:off x="372901" y="5143555"/>
            <a:ext cx="4342691" cy="1360788"/>
          </a:xfrm>
          <a:prstGeom prst="rect">
            <a:avLst/>
          </a:prstGeom>
        </p:spPr>
        <p:txBody>
          <a:bodyPr vert="horz" lIns="91440" tIns="45720" rIns="91440" bIns="45720" rtlCol="0" anchor="ctr"/>
          <a:lstStyle>
            <a:defPPr>
              <a:defRPr lang="en-TH"/>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800" b="1">
                <a:solidFill>
                  <a:schemeClr val="accent1"/>
                </a:solidFill>
                <a:latin typeface="Calibri" panose="020F0502020204030204" pitchFamily="34" charset="0"/>
                <a:ea typeface="等线"/>
                <a:cs typeface="Calibri" panose="020F0502020204030204" pitchFamily="34" charset="0"/>
              </a:rPr>
              <a:t>Group name: </a:t>
            </a:r>
            <a:r>
              <a:rPr lang="en-US" altLang="zh-CN" sz="1800" i="1">
                <a:solidFill>
                  <a:schemeClr val="accent1"/>
                </a:solidFill>
                <a:latin typeface="Calibri" panose="020F0502020204030204" pitchFamily="34" charset="0"/>
                <a:ea typeface="等线"/>
                <a:cs typeface="Calibri" panose="020F0502020204030204" pitchFamily="34" charset="0"/>
              </a:rPr>
              <a:t>FTW_SD</a:t>
            </a:r>
          </a:p>
          <a:p>
            <a:r>
              <a:rPr lang="en-US" altLang="zh-CN" sz="1800" b="1">
                <a:solidFill>
                  <a:schemeClr val="accent1"/>
                </a:solidFill>
                <a:latin typeface="Calibri" panose="020F0502020204030204" pitchFamily="34" charset="0"/>
                <a:ea typeface="等线"/>
                <a:cs typeface="Calibri" panose="020F0502020204030204" pitchFamily="34" charset="0"/>
              </a:rPr>
              <a:t>Presenter:</a:t>
            </a:r>
            <a:r>
              <a:rPr lang="en-US" altLang="zh-CN" sz="1800">
                <a:solidFill>
                  <a:schemeClr val="accent1"/>
                </a:solidFill>
                <a:latin typeface="Calibri" panose="020F0502020204030204" pitchFamily="34" charset="0"/>
                <a:ea typeface="等线"/>
                <a:cs typeface="Calibri" panose="020F0502020204030204" pitchFamily="34" charset="0"/>
              </a:rPr>
              <a:t> </a:t>
            </a:r>
            <a:r>
              <a:rPr lang="en-US" altLang="en-US" sz="1800" i="1">
                <a:solidFill>
                  <a:schemeClr val="accent1"/>
                </a:solidFill>
                <a:latin typeface="Calibri" panose="020F0502020204030204" pitchFamily="34" charset="0"/>
                <a:ea typeface="等线"/>
                <a:cs typeface="Calibri" panose="020F0502020204030204" pitchFamily="34" charset="0"/>
              </a:rPr>
              <a:t>Pakin Kampeera   (</a:t>
            </a:r>
            <a:r>
              <a:rPr lang="en-US" altLang="zh-CN" sz="1800" i="1">
                <a:solidFill>
                  <a:schemeClr val="accent1"/>
                </a:solidFill>
                <a:latin typeface="Calibri" panose="020F0502020204030204" pitchFamily="34" charset="0"/>
                <a:ea typeface="等线"/>
                <a:cs typeface="Calibri" panose="020F0502020204030204" pitchFamily="34" charset="0"/>
              </a:rPr>
              <a:t>612115005</a:t>
            </a:r>
            <a:r>
              <a:rPr lang="en-US" altLang="en-US" sz="1800" i="1">
                <a:solidFill>
                  <a:schemeClr val="accent1"/>
                </a:solidFill>
                <a:latin typeface="Calibri" panose="020F0502020204030204" pitchFamily="34" charset="0"/>
                <a:ea typeface="等线"/>
                <a:cs typeface="Calibri" panose="020F0502020204030204" pitchFamily="34" charset="0"/>
              </a:rPr>
              <a:t>)</a:t>
            </a:r>
          </a:p>
          <a:p>
            <a:r>
              <a:rPr lang="en-US" altLang="zh-CN" sz="1800" i="1">
                <a:solidFill>
                  <a:schemeClr val="accent1"/>
                </a:solidFill>
                <a:latin typeface="Calibri" panose="020F0502020204030204" pitchFamily="34" charset="0"/>
                <a:ea typeface="等线"/>
                <a:cs typeface="Calibri" panose="020F0502020204030204" pitchFamily="34" charset="0"/>
              </a:rPr>
              <a:t>	  </a:t>
            </a:r>
            <a:r>
              <a:rPr lang="en-US" altLang="zh-CN" sz="1800" i="1" err="1">
                <a:solidFill>
                  <a:schemeClr val="accent1"/>
                </a:solidFill>
                <a:latin typeface="Calibri" panose="020F0502020204030204" pitchFamily="34" charset="0"/>
                <a:ea typeface="等线"/>
                <a:cs typeface="Calibri" panose="020F0502020204030204" pitchFamily="34" charset="0"/>
              </a:rPr>
              <a:t>Aoxue</a:t>
            </a:r>
            <a:r>
              <a:rPr lang="en-US" altLang="zh-CN" sz="1800" i="1">
                <a:solidFill>
                  <a:schemeClr val="accent1"/>
                </a:solidFill>
                <a:latin typeface="Calibri" panose="020F0502020204030204" pitchFamily="34" charset="0"/>
                <a:ea typeface="等线"/>
                <a:cs typeface="Calibri" panose="020F0502020204030204" pitchFamily="34" charset="0"/>
              </a:rPr>
              <a:t> </a:t>
            </a:r>
            <a:r>
              <a:rPr lang="en-US" altLang="zh-CN" sz="1800" i="1" err="1">
                <a:solidFill>
                  <a:schemeClr val="accent1"/>
                </a:solidFill>
                <a:latin typeface="Calibri" panose="020F0502020204030204" pitchFamily="34" charset="0"/>
                <a:ea typeface="等线"/>
                <a:cs typeface="Calibri" panose="020F0502020204030204" pitchFamily="34" charset="0"/>
              </a:rPr>
              <a:t>Gui</a:t>
            </a:r>
            <a:r>
              <a:rPr lang="en-US" altLang="zh-CN" sz="1800" i="1">
                <a:solidFill>
                  <a:schemeClr val="accent1"/>
                </a:solidFill>
                <a:latin typeface="Calibri" panose="020F0502020204030204" pitchFamily="34" charset="0"/>
                <a:ea typeface="等线"/>
                <a:cs typeface="Calibri" panose="020F0502020204030204" pitchFamily="34" charset="0"/>
              </a:rPr>
              <a:t>              (612115501)</a:t>
            </a:r>
            <a:endParaRPr lang="en-US" altLang="en-US" sz="2800" i="1"/>
          </a:p>
          <a:p>
            <a:r>
              <a:rPr lang="en-US" altLang="zh-CN" sz="1800" b="1">
                <a:solidFill>
                  <a:schemeClr val="accent1"/>
                </a:solidFill>
                <a:latin typeface="Calibri" panose="020F0502020204030204" pitchFamily="34" charset="0"/>
                <a:ea typeface="等线"/>
                <a:cs typeface="Calibri" panose="020F0502020204030204" pitchFamily="34" charset="0"/>
              </a:rPr>
              <a:t>Project</a:t>
            </a:r>
            <a:r>
              <a:rPr lang="zh-CN" altLang="en-US" sz="1800" b="1">
                <a:solidFill>
                  <a:schemeClr val="accent1"/>
                </a:solidFill>
                <a:latin typeface="Calibri" panose="020F0502020204030204" pitchFamily="34" charset="0"/>
                <a:ea typeface="等线"/>
                <a:cs typeface="Calibri" panose="020F0502020204030204" pitchFamily="34" charset="0"/>
              </a:rPr>
              <a:t> </a:t>
            </a:r>
            <a:r>
              <a:rPr lang="en-US" altLang="zh-CN" sz="1800" b="1">
                <a:solidFill>
                  <a:schemeClr val="accent1"/>
                </a:solidFill>
                <a:latin typeface="Calibri" panose="020F0502020204030204" pitchFamily="34" charset="0"/>
                <a:ea typeface="等线"/>
                <a:cs typeface="Calibri" panose="020F0502020204030204" pitchFamily="34" charset="0"/>
              </a:rPr>
              <a:t>Advisor:</a:t>
            </a:r>
            <a:r>
              <a:rPr lang="zh-CN" altLang="en-US" sz="1800" b="1">
                <a:solidFill>
                  <a:schemeClr val="accent1"/>
                </a:solidFill>
                <a:latin typeface="Calibri" panose="020F0502020204030204" pitchFamily="34" charset="0"/>
                <a:ea typeface="等线"/>
                <a:cs typeface="Calibri" panose="020F0502020204030204" pitchFamily="34" charset="0"/>
              </a:rPr>
              <a:t> </a:t>
            </a:r>
            <a:r>
              <a:rPr lang="en-US" altLang="zh-CN" sz="1800" i="1">
                <a:solidFill>
                  <a:schemeClr val="accent1"/>
                </a:solidFill>
                <a:latin typeface="Calibri" panose="020F0502020204030204" pitchFamily="34" charset="0"/>
                <a:ea typeface="等线"/>
                <a:cs typeface="Calibri" panose="020F0502020204030204" pitchFamily="34" charset="0"/>
              </a:rPr>
              <a:t>Dr.</a:t>
            </a:r>
            <a:r>
              <a:rPr lang="zh-CN" altLang="en-US" sz="1800" i="1">
                <a:solidFill>
                  <a:schemeClr val="accent1"/>
                </a:solidFill>
                <a:latin typeface="Calibri" panose="020F0502020204030204" pitchFamily="34" charset="0"/>
                <a:ea typeface="等线"/>
                <a:cs typeface="Calibri" panose="020F0502020204030204" pitchFamily="34" charset="0"/>
              </a:rPr>
              <a:t> </a:t>
            </a:r>
            <a:r>
              <a:rPr lang="en-US" altLang="zh-CN" sz="1800" i="1" err="1">
                <a:solidFill>
                  <a:schemeClr val="accent1"/>
                </a:solidFill>
                <a:latin typeface="Calibri" panose="020F0502020204030204" pitchFamily="34" charset="0"/>
                <a:ea typeface="等线"/>
                <a:cs typeface="Calibri" panose="020F0502020204030204" pitchFamily="34" charset="0"/>
              </a:rPr>
              <a:t>Pree</a:t>
            </a:r>
            <a:r>
              <a:rPr lang="zh-CN" altLang="en-US" sz="1800" i="1">
                <a:solidFill>
                  <a:schemeClr val="accent1"/>
                </a:solidFill>
                <a:latin typeface="Calibri" panose="020F0502020204030204" pitchFamily="34" charset="0"/>
                <a:ea typeface="等线"/>
                <a:cs typeface="Calibri" panose="020F0502020204030204" pitchFamily="34" charset="0"/>
              </a:rPr>
              <a:t> </a:t>
            </a:r>
            <a:r>
              <a:rPr lang="en-US" altLang="zh-CN" sz="1800" i="1" err="1">
                <a:solidFill>
                  <a:schemeClr val="accent1"/>
                </a:solidFill>
                <a:latin typeface="Calibri" panose="020F0502020204030204" pitchFamily="34" charset="0"/>
                <a:ea typeface="等线"/>
                <a:cs typeface="Calibri" panose="020F0502020204030204" pitchFamily="34" charset="0"/>
              </a:rPr>
              <a:t>Thiengburanathum</a:t>
            </a:r>
            <a:endParaRPr lang="en-US" altLang="en-US" sz="2800" i="1"/>
          </a:p>
        </p:txBody>
      </p:sp>
      <p:pic>
        <p:nvPicPr>
          <p:cNvPr id="17" name="Picture 16" descr="A picture containing text, black, dark&#10;&#10;Description automatically generated">
            <a:extLst>
              <a:ext uri="{FF2B5EF4-FFF2-40B4-BE49-F238E27FC236}">
                <a16:creationId xmlns:a16="http://schemas.microsoft.com/office/drawing/2014/main" id="{EA0E646D-24E2-C74B-BDDE-9C38A1227685}"/>
              </a:ext>
            </a:extLst>
          </p:cNvPr>
          <p:cNvPicPr>
            <a:picLocks noChangeAspect="1"/>
          </p:cNvPicPr>
          <p:nvPr/>
        </p:nvPicPr>
        <p:blipFill rotWithShape="1">
          <a:blip r:embed="rId4"/>
          <a:srcRect l="20196" t="19598" r="22712" b="14077"/>
          <a:stretch/>
        </p:blipFill>
        <p:spPr>
          <a:xfrm>
            <a:off x="4624470" y="2942147"/>
            <a:ext cx="3267151" cy="2683267"/>
          </a:xfrm>
          <a:prstGeom prst="rect">
            <a:avLst/>
          </a:prstGeom>
        </p:spPr>
      </p:pic>
      <p:sp>
        <p:nvSpPr>
          <p:cNvPr id="2" name="Slide Number Placeholder 1">
            <a:extLst>
              <a:ext uri="{FF2B5EF4-FFF2-40B4-BE49-F238E27FC236}">
                <a16:creationId xmlns:a16="http://schemas.microsoft.com/office/drawing/2014/main" id="{BE106B75-8985-E34E-8073-F09C1AF5A801}"/>
              </a:ext>
            </a:extLst>
          </p:cNvPr>
          <p:cNvSpPr>
            <a:spLocks noGrp="1"/>
          </p:cNvSpPr>
          <p:nvPr>
            <p:ph type="sldNum" sz="quarter" idx="12"/>
          </p:nvPr>
        </p:nvSpPr>
        <p:spPr/>
        <p:txBody>
          <a:bodyPr/>
          <a:lstStyle/>
          <a:p>
            <a:fld id="{DC9EB073-1296-C340-B9E1-8C6B700A278E}" type="slidenum">
              <a:rPr lang="en-TH" smtClean="0"/>
              <a:t>63</a:t>
            </a:fld>
            <a:endParaRPr lang="en-TH"/>
          </a:p>
        </p:txBody>
      </p:sp>
      <p:pic>
        <p:nvPicPr>
          <p:cNvPr id="4" name="Picture 3">
            <a:extLst>
              <a:ext uri="{FF2B5EF4-FFF2-40B4-BE49-F238E27FC236}">
                <a16:creationId xmlns:a16="http://schemas.microsoft.com/office/drawing/2014/main" id="{50A12661-5A12-46BC-8D89-63F3A970012B}"/>
              </a:ext>
            </a:extLst>
          </p:cNvPr>
          <p:cNvPicPr>
            <a:picLocks noChangeAspect="1"/>
          </p:cNvPicPr>
          <p:nvPr/>
        </p:nvPicPr>
        <p:blipFill>
          <a:blip r:embed="rId5"/>
          <a:stretch>
            <a:fillRect/>
          </a:stretch>
        </p:blipFill>
        <p:spPr>
          <a:xfrm>
            <a:off x="96277" y="183361"/>
            <a:ext cx="2671829" cy="3779620"/>
          </a:xfrm>
          <a:prstGeom prst="rect">
            <a:avLst/>
          </a:prstGeom>
        </p:spPr>
      </p:pic>
    </p:spTree>
    <p:extLst>
      <p:ext uri="{BB962C8B-B14F-4D97-AF65-F5344CB8AC3E}">
        <p14:creationId xmlns:p14="http://schemas.microsoft.com/office/powerpoint/2010/main" val="2836908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10" presetClass="entr" presetSubtype="0" fill="hold" nodeType="with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9"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Freeform: Shape 11">
            <a:extLst>
              <a:ext uri="{FF2B5EF4-FFF2-40B4-BE49-F238E27FC236}">
                <a16:creationId xmlns:a16="http://schemas.microsoft.com/office/drawing/2014/main" id="{9EFFF6A0-A858-7840-9B6B-AC311385909E}"/>
              </a:ext>
            </a:extLst>
          </p:cNvPr>
          <p:cNvSpPr/>
          <p:nvPr/>
        </p:nvSpPr>
        <p:spPr>
          <a:xfrm>
            <a:off x="10626826" y="5146160"/>
            <a:ext cx="1565174" cy="1711841"/>
          </a:xfrm>
          <a:custGeom>
            <a:avLst/>
            <a:gdLst>
              <a:gd name="connsiteX0" fmla="*/ 1290638 w 1565174"/>
              <a:gd name="connsiteY0" fmla="*/ 0 h 1711841"/>
              <a:gd name="connsiteX1" fmla="*/ 1550747 w 1565174"/>
              <a:gd name="connsiteY1" fmla="*/ 26221 h 1711841"/>
              <a:gd name="connsiteX2" fmla="*/ 1565174 w 1565174"/>
              <a:gd name="connsiteY2" fmla="*/ 29931 h 1711841"/>
              <a:gd name="connsiteX3" fmla="*/ 1565174 w 1565174"/>
              <a:gd name="connsiteY3" fmla="*/ 1711841 h 1711841"/>
              <a:gd name="connsiteX4" fmla="*/ 71716 w 1565174"/>
              <a:gd name="connsiteY4" fmla="*/ 1711841 h 1711841"/>
              <a:gd name="connsiteX5" fmla="*/ 58025 w 1565174"/>
              <a:gd name="connsiteY5" fmla="*/ 1674435 h 1711841"/>
              <a:gd name="connsiteX6" fmla="*/ 0 w 1565174"/>
              <a:gd name="connsiteY6" fmla="*/ 1290638 h 1711841"/>
              <a:gd name="connsiteX7" fmla="*/ 1290638 w 1565174"/>
              <a:gd name="connsiteY7" fmla="*/ 0 h 1711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65174" h="1711841">
                <a:moveTo>
                  <a:pt x="1290638" y="0"/>
                </a:moveTo>
                <a:cubicBezTo>
                  <a:pt x="1379738" y="0"/>
                  <a:pt x="1466729" y="9029"/>
                  <a:pt x="1550747" y="26221"/>
                </a:cubicBezTo>
                <a:lnTo>
                  <a:pt x="1565174" y="29931"/>
                </a:lnTo>
                <a:lnTo>
                  <a:pt x="1565174" y="1711841"/>
                </a:lnTo>
                <a:lnTo>
                  <a:pt x="71716" y="1711841"/>
                </a:lnTo>
                <a:lnTo>
                  <a:pt x="58025" y="1674435"/>
                </a:lnTo>
                <a:cubicBezTo>
                  <a:pt x="20315" y="1553193"/>
                  <a:pt x="0" y="1424288"/>
                  <a:pt x="0" y="1290638"/>
                </a:cubicBezTo>
                <a:cubicBezTo>
                  <a:pt x="0" y="577838"/>
                  <a:pt x="577838" y="0"/>
                  <a:pt x="1290638" y="0"/>
                </a:cubicBezTo>
                <a:close/>
              </a:path>
            </a:pathLst>
          </a:custGeom>
          <a:solidFill>
            <a:srgbClr val="9EC4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9" name="Freeform: Shape 32">
            <a:extLst>
              <a:ext uri="{FF2B5EF4-FFF2-40B4-BE49-F238E27FC236}">
                <a16:creationId xmlns:a16="http://schemas.microsoft.com/office/drawing/2014/main" id="{7C7C46F3-EE6A-5840-BC46-CD938C6D67F4}"/>
              </a:ext>
            </a:extLst>
          </p:cNvPr>
          <p:cNvSpPr/>
          <p:nvPr/>
        </p:nvSpPr>
        <p:spPr>
          <a:xfrm>
            <a:off x="10044904" y="0"/>
            <a:ext cx="2147096" cy="675921"/>
          </a:xfrm>
          <a:custGeom>
            <a:avLst/>
            <a:gdLst>
              <a:gd name="connsiteX0" fmla="*/ 0 w 4758721"/>
              <a:gd name="connsiteY0" fmla="*/ 0 h 1498079"/>
              <a:gd name="connsiteX1" fmla="*/ 4758721 w 4758721"/>
              <a:gd name="connsiteY1" fmla="*/ 0 h 1498079"/>
              <a:gd name="connsiteX2" fmla="*/ 4730813 w 4758721"/>
              <a:gd name="connsiteY2" fmla="*/ 59781 h 1498079"/>
              <a:gd name="connsiteX3" fmla="*/ 2379360 w 4758721"/>
              <a:gd name="connsiteY3" fmla="*/ 1498079 h 1498079"/>
              <a:gd name="connsiteX4" fmla="*/ 27908 w 4758721"/>
              <a:gd name="connsiteY4" fmla="*/ 59781 h 14980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58721" h="1498079">
                <a:moveTo>
                  <a:pt x="0" y="0"/>
                </a:moveTo>
                <a:lnTo>
                  <a:pt x="4758721" y="0"/>
                </a:lnTo>
                <a:lnTo>
                  <a:pt x="4730813" y="59781"/>
                </a:lnTo>
                <a:cubicBezTo>
                  <a:pt x="4293453" y="913666"/>
                  <a:pt x="3404656" y="1498079"/>
                  <a:pt x="2379360" y="1498079"/>
                </a:cubicBezTo>
                <a:cubicBezTo>
                  <a:pt x="1354064" y="1498079"/>
                  <a:pt x="465267" y="913666"/>
                  <a:pt x="27908" y="59781"/>
                </a:cubicBezTo>
                <a:close/>
              </a:path>
            </a:pathLst>
          </a:custGeom>
          <a:solidFill>
            <a:srgbClr val="EBAC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0" name="Freeform: Shape 30">
            <a:extLst>
              <a:ext uri="{FF2B5EF4-FFF2-40B4-BE49-F238E27FC236}">
                <a16:creationId xmlns:a16="http://schemas.microsoft.com/office/drawing/2014/main" id="{586F77FF-B34B-894C-8082-FBB829239236}"/>
              </a:ext>
            </a:extLst>
          </p:cNvPr>
          <p:cNvSpPr/>
          <p:nvPr/>
        </p:nvSpPr>
        <p:spPr>
          <a:xfrm>
            <a:off x="6948805" y="0"/>
            <a:ext cx="4130675" cy="1300366"/>
          </a:xfrm>
          <a:custGeom>
            <a:avLst/>
            <a:gdLst>
              <a:gd name="connsiteX0" fmla="*/ 0 w 4758721"/>
              <a:gd name="connsiteY0" fmla="*/ 0 h 1498079"/>
              <a:gd name="connsiteX1" fmla="*/ 4758721 w 4758721"/>
              <a:gd name="connsiteY1" fmla="*/ 0 h 1498079"/>
              <a:gd name="connsiteX2" fmla="*/ 4730813 w 4758721"/>
              <a:gd name="connsiteY2" fmla="*/ 59781 h 1498079"/>
              <a:gd name="connsiteX3" fmla="*/ 2379360 w 4758721"/>
              <a:gd name="connsiteY3" fmla="*/ 1498079 h 1498079"/>
              <a:gd name="connsiteX4" fmla="*/ 27908 w 4758721"/>
              <a:gd name="connsiteY4" fmla="*/ 59781 h 14980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58721" h="1498079">
                <a:moveTo>
                  <a:pt x="0" y="0"/>
                </a:moveTo>
                <a:lnTo>
                  <a:pt x="4758721" y="0"/>
                </a:lnTo>
                <a:lnTo>
                  <a:pt x="4730813" y="59781"/>
                </a:lnTo>
                <a:cubicBezTo>
                  <a:pt x="4293453" y="913666"/>
                  <a:pt x="3404656" y="1498079"/>
                  <a:pt x="2379360" y="1498079"/>
                </a:cubicBezTo>
                <a:cubicBezTo>
                  <a:pt x="1354064" y="1498079"/>
                  <a:pt x="465267" y="913666"/>
                  <a:pt x="27908" y="59781"/>
                </a:cubicBezTo>
                <a:close/>
              </a:path>
            </a:pathLst>
          </a:custGeom>
          <a:solidFill>
            <a:srgbClr val="F6D6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1" name="Partial Circle 13">
            <a:extLst>
              <a:ext uri="{FF2B5EF4-FFF2-40B4-BE49-F238E27FC236}">
                <a16:creationId xmlns:a16="http://schemas.microsoft.com/office/drawing/2014/main" id="{A76A8968-96D1-6E4F-8FC2-ACEBB34D4014}"/>
              </a:ext>
            </a:extLst>
          </p:cNvPr>
          <p:cNvSpPr/>
          <p:nvPr/>
        </p:nvSpPr>
        <p:spPr>
          <a:xfrm>
            <a:off x="7826129" y="675921"/>
            <a:ext cx="1286933" cy="1286933"/>
          </a:xfrm>
          <a:prstGeom prst="pie">
            <a:avLst>
              <a:gd name="adj1" fmla="val 8183831"/>
              <a:gd name="adj2" fmla="val 16200000"/>
            </a:avLst>
          </a:prstGeom>
          <a:solidFill>
            <a:srgbClr val="9EC4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tx1"/>
              </a:solidFill>
            </a:endParaRPr>
          </a:p>
        </p:txBody>
      </p:sp>
      <p:sp>
        <p:nvSpPr>
          <p:cNvPr id="73" name="文本框 72">
            <a:extLst>
              <a:ext uri="{FF2B5EF4-FFF2-40B4-BE49-F238E27FC236}">
                <a16:creationId xmlns:a16="http://schemas.microsoft.com/office/drawing/2014/main" id="{8E25075D-596C-E84A-B5C7-22C53F41E33D}"/>
              </a:ext>
            </a:extLst>
          </p:cNvPr>
          <p:cNvSpPr txBox="1"/>
          <p:nvPr/>
        </p:nvSpPr>
        <p:spPr>
          <a:xfrm>
            <a:off x="5865138" y="225668"/>
            <a:ext cx="6192464" cy="1600438"/>
          </a:xfrm>
          <a:prstGeom prst="rect">
            <a:avLst/>
          </a:prstGeom>
          <a:noFill/>
        </p:spPr>
        <p:txBody>
          <a:bodyPr wrap="none" rtlCol="0">
            <a:spAutoFit/>
          </a:bodyPr>
          <a:lstStyle/>
          <a:p>
            <a:pPr marL="342900" indent="-342900">
              <a:buFont typeface="Arial" panose="020B0604020202020204" pitchFamily="34" charset="0"/>
              <a:buChar char="•"/>
            </a:pPr>
            <a:r>
              <a:rPr lang="en-GB" altLang="zh-CN" sz="2000" b="1">
                <a:cs typeface="Calibri Light" panose="020F0302020204030204" pitchFamily="34" charset="0"/>
              </a:rPr>
              <a:t>Factors that affect people</a:t>
            </a:r>
            <a:r>
              <a:rPr lang="en-US" altLang="zh-CN" sz="2000" b="1">
                <a:cs typeface="Calibri Light" panose="020F0302020204030204" pitchFamily="34" charset="0"/>
              </a:rPr>
              <a:t>’</a:t>
            </a:r>
            <a:r>
              <a:rPr lang="en-GB" altLang="zh-CN" sz="2000" b="1">
                <a:cs typeface="Calibri Light" panose="020F0302020204030204" pitchFamily="34" charset="0"/>
              </a:rPr>
              <a:t>s </a:t>
            </a:r>
            <a:r>
              <a:rPr lang="en-US" altLang="zh-CN" sz="2000" b="1">
                <a:cs typeface="Calibri Light" panose="020F0302020204030204" pitchFamily="34" charset="0"/>
              </a:rPr>
              <a:t>active medical treatment:</a:t>
            </a:r>
          </a:p>
          <a:p>
            <a:pPr marL="800100" lvl="1" indent="-342900">
              <a:buFont typeface="Wingdings" pitchFamily="2" charset="2"/>
              <a:buChar char="Ø"/>
            </a:pPr>
            <a:r>
              <a:rPr lang="en-US" altLang="zh-CN" sz="2000" b="1">
                <a:cs typeface="Calibri Light" panose="020F0302020204030204" pitchFamily="34" charset="0"/>
              </a:rPr>
              <a:t>Cost</a:t>
            </a:r>
          </a:p>
          <a:p>
            <a:pPr marL="800100" lvl="1" indent="-342900">
              <a:buFont typeface="Wingdings" pitchFamily="2" charset="2"/>
              <a:buChar char="Ø"/>
            </a:pPr>
            <a:r>
              <a:rPr lang="en-US" altLang="zh-CN" sz="2000" b="1">
                <a:cs typeface="Calibri Light" panose="020F0302020204030204" pitchFamily="34" charset="0"/>
              </a:rPr>
              <a:t>Inconvenience of making an appointment</a:t>
            </a:r>
          </a:p>
          <a:p>
            <a:pPr marL="800100" lvl="1" indent="-342900">
              <a:buFont typeface="Wingdings" pitchFamily="2" charset="2"/>
              <a:buChar char="Ø"/>
            </a:pPr>
            <a:r>
              <a:rPr lang="en-US" altLang="zh-CN" sz="2000" b="1">
                <a:cs typeface="Calibri Light" panose="020F0302020204030204" pitchFamily="34" charset="0"/>
              </a:rPr>
              <a:t>Obstacles to confiding in strangers</a:t>
            </a:r>
          </a:p>
          <a:p>
            <a:endParaRPr kumimoji="1" lang="zh-CN" altLang="en-US"/>
          </a:p>
        </p:txBody>
      </p:sp>
      <p:cxnSp>
        <p:nvCxnSpPr>
          <p:cNvPr id="54" name="Straight Connector 54">
            <a:extLst>
              <a:ext uri="{FF2B5EF4-FFF2-40B4-BE49-F238E27FC236}">
                <a16:creationId xmlns:a16="http://schemas.microsoft.com/office/drawing/2014/main" id="{F76885F9-99EA-C045-A169-82E58FB99CC1}"/>
              </a:ext>
            </a:extLst>
          </p:cNvPr>
          <p:cNvCxnSpPr/>
          <p:nvPr/>
        </p:nvCxnSpPr>
        <p:spPr>
          <a:xfrm>
            <a:off x="3382820" y="4170637"/>
            <a:ext cx="533102" cy="664119"/>
          </a:xfrm>
          <a:prstGeom prst="line">
            <a:avLst/>
          </a:prstGeom>
          <a:noFill/>
          <a:ln w="28575">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cxnSp>
      <p:cxnSp>
        <p:nvCxnSpPr>
          <p:cNvPr id="55" name="Straight Connector 55">
            <a:extLst>
              <a:ext uri="{FF2B5EF4-FFF2-40B4-BE49-F238E27FC236}">
                <a16:creationId xmlns:a16="http://schemas.microsoft.com/office/drawing/2014/main" id="{67274195-92F6-8F43-92E2-498606CB59B5}"/>
              </a:ext>
            </a:extLst>
          </p:cNvPr>
          <p:cNvCxnSpPr/>
          <p:nvPr/>
        </p:nvCxnSpPr>
        <p:spPr>
          <a:xfrm flipH="1">
            <a:off x="4468794" y="4588090"/>
            <a:ext cx="867577" cy="433790"/>
          </a:xfrm>
          <a:prstGeom prst="line">
            <a:avLst/>
          </a:prstGeom>
          <a:noFill/>
          <a:ln w="28575">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cxnSp>
      <p:cxnSp>
        <p:nvCxnSpPr>
          <p:cNvPr id="56" name="Straight Connector 56">
            <a:extLst>
              <a:ext uri="{FF2B5EF4-FFF2-40B4-BE49-F238E27FC236}">
                <a16:creationId xmlns:a16="http://schemas.microsoft.com/office/drawing/2014/main" id="{DA0A4432-2A72-0049-8720-F3E8128613E9}"/>
              </a:ext>
            </a:extLst>
          </p:cNvPr>
          <p:cNvCxnSpPr/>
          <p:nvPr/>
        </p:nvCxnSpPr>
        <p:spPr>
          <a:xfrm flipH="1">
            <a:off x="5855219" y="3150632"/>
            <a:ext cx="229654" cy="952634"/>
          </a:xfrm>
          <a:prstGeom prst="line">
            <a:avLst/>
          </a:prstGeom>
          <a:noFill/>
          <a:ln w="28575">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cxnSp>
      <p:cxnSp>
        <p:nvCxnSpPr>
          <p:cNvPr id="57" name="Straight Connector 57">
            <a:extLst>
              <a:ext uri="{FF2B5EF4-FFF2-40B4-BE49-F238E27FC236}">
                <a16:creationId xmlns:a16="http://schemas.microsoft.com/office/drawing/2014/main" id="{F376ADDB-AAE5-AC41-9FE0-05DC01D28F21}"/>
              </a:ext>
            </a:extLst>
          </p:cNvPr>
          <p:cNvCxnSpPr/>
          <p:nvPr/>
        </p:nvCxnSpPr>
        <p:spPr>
          <a:xfrm flipV="1">
            <a:off x="6511252" y="2110146"/>
            <a:ext cx="938298" cy="483994"/>
          </a:xfrm>
          <a:prstGeom prst="line">
            <a:avLst/>
          </a:prstGeom>
          <a:noFill/>
          <a:ln w="28575">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cxnSp>
      <p:sp>
        <p:nvSpPr>
          <p:cNvPr id="58" name="Oval 78">
            <a:extLst>
              <a:ext uri="{FF2B5EF4-FFF2-40B4-BE49-F238E27FC236}">
                <a16:creationId xmlns:a16="http://schemas.microsoft.com/office/drawing/2014/main" id="{D407B4D2-79EE-474C-8058-960C27DF56F5}"/>
              </a:ext>
            </a:extLst>
          </p:cNvPr>
          <p:cNvSpPr/>
          <p:nvPr/>
        </p:nvSpPr>
        <p:spPr>
          <a:xfrm>
            <a:off x="5821356" y="2427915"/>
            <a:ext cx="731798" cy="731798"/>
          </a:xfrm>
          <a:prstGeom prst="ellipse">
            <a:avLst/>
          </a:prstGeom>
          <a:solidFill>
            <a:srgbClr val="002A5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a:p>
        </p:txBody>
      </p:sp>
      <p:sp>
        <p:nvSpPr>
          <p:cNvPr id="60" name="Oval 86">
            <a:extLst>
              <a:ext uri="{FF2B5EF4-FFF2-40B4-BE49-F238E27FC236}">
                <a16:creationId xmlns:a16="http://schemas.microsoft.com/office/drawing/2014/main" id="{E4625F93-C2CE-D745-9B40-15F7EFD38B01}"/>
              </a:ext>
            </a:extLst>
          </p:cNvPr>
          <p:cNvSpPr/>
          <p:nvPr/>
        </p:nvSpPr>
        <p:spPr>
          <a:xfrm>
            <a:off x="5294575" y="4053538"/>
            <a:ext cx="731798" cy="731798"/>
          </a:xfrm>
          <a:prstGeom prst="ellipse">
            <a:avLst/>
          </a:prstGeom>
          <a:solidFill>
            <a:srgbClr val="002A5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a:p>
        </p:txBody>
      </p:sp>
      <p:sp>
        <p:nvSpPr>
          <p:cNvPr id="62" name="Oval 62">
            <a:extLst>
              <a:ext uri="{FF2B5EF4-FFF2-40B4-BE49-F238E27FC236}">
                <a16:creationId xmlns:a16="http://schemas.microsoft.com/office/drawing/2014/main" id="{0770902E-1F87-DE45-93F2-F17111BB8053}"/>
              </a:ext>
            </a:extLst>
          </p:cNvPr>
          <p:cNvSpPr/>
          <p:nvPr/>
        </p:nvSpPr>
        <p:spPr>
          <a:xfrm>
            <a:off x="2764449" y="3523463"/>
            <a:ext cx="731798" cy="731798"/>
          </a:xfrm>
          <a:prstGeom prst="ellipse">
            <a:avLst/>
          </a:prstGeom>
          <a:solidFill>
            <a:srgbClr val="002A5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a:p>
        </p:txBody>
      </p:sp>
      <p:sp>
        <p:nvSpPr>
          <p:cNvPr id="64" name="Oval 83">
            <a:extLst>
              <a:ext uri="{FF2B5EF4-FFF2-40B4-BE49-F238E27FC236}">
                <a16:creationId xmlns:a16="http://schemas.microsoft.com/office/drawing/2014/main" id="{A2AA3E3B-A389-9445-805F-89AA66E82056}"/>
              </a:ext>
            </a:extLst>
          </p:cNvPr>
          <p:cNvSpPr/>
          <p:nvPr/>
        </p:nvSpPr>
        <p:spPr>
          <a:xfrm>
            <a:off x="3753456" y="4778846"/>
            <a:ext cx="731798" cy="731798"/>
          </a:xfrm>
          <a:prstGeom prst="ellipse">
            <a:avLst/>
          </a:prstGeom>
          <a:solidFill>
            <a:srgbClr val="002A5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a:p>
        </p:txBody>
      </p:sp>
      <p:sp>
        <p:nvSpPr>
          <p:cNvPr id="66" name="Oval 75">
            <a:extLst>
              <a:ext uri="{FF2B5EF4-FFF2-40B4-BE49-F238E27FC236}">
                <a16:creationId xmlns:a16="http://schemas.microsoft.com/office/drawing/2014/main" id="{0DF76870-0D62-5148-BFF7-FE4371B463EB}"/>
              </a:ext>
            </a:extLst>
          </p:cNvPr>
          <p:cNvSpPr/>
          <p:nvPr/>
        </p:nvSpPr>
        <p:spPr>
          <a:xfrm>
            <a:off x="7409018" y="1578564"/>
            <a:ext cx="731798" cy="731798"/>
          </a:xfrm>
          <a:prstGeom prst="ellipse">
            <a:avLst/>
          </a:prstGeom>
          <a:solidFill>
            <a:srgbClr val="002A5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a:p>
        </p:txBody>
      </p:sp>
      <p:sp>
        <p:nvSpPr>
          <p:cNvPr id="68" name="矩形 67">
            <a:extLst>
              <a:ext uri="{FF2B5EF4-FFF2-40B4-BE49-F238E27FC236}">
                <a16:creationId xmlns:a16="http://schemas.microsoft.com/office/drawing/2014/main" id="{1E8F8771-FB33-0C42-BA34-BC4BFAC565B9}"/>
              </a:ext>
            </a:extLst>
          </p:cNvPr>
          <p:cNvSpPr/>
          <p:nvPr/>
        </p:nvSpPr>
        <p:spPr>
          <a:xfrm>
            <a:off x="6090673" y="4255261"/>
            <a:ext cx="4656079" cy="1015663"/>
          </a:xfrm>
          <a:prstGeom prst="rect">
            <a:avLst/>
          </a:prstGeom>
        </p:spPr>
        <p:txBody>
          <a:bodyPr wrap="square">
            <a:spAutoFit/>
          </a:bodyPr>
          <a:lstStyle/>
          <a:p>
            <a:pPr marL="285750" indent="-285750">
              <a:buFont typeface="Arial" panose="020B0604020202020204" pitchFamily="34" charset="0"/>
              <a:buChar char="•"/>
            </a:pPr>
            <a:r>
              <a:rPr lang="zh-CN" altLang="en-US" sz="2000" b="1">
                <a:cs typeface="Calibri Light" panose="020F0302020204030204" pitchFamily="34" charset="0"/>
              </a:rPr>
              <a:t>The pandemic has caused a surge in the number of people calling the mental health hotline. </a:t>
            </a:r>
            <a:r>
              <a:rPr lang="en-US" altLang="zh-CN" sz="2000">
                <a:cs typeface="Calibri Light" panose="020F0302020204030204" pitchFamily="34" charset="0"/>
              </a:rPr>
              <a:t>(CDC, 2020)</a:t>
            </a:r>
            <a:r>
              <a:rPr lang="zh-CN" altLang="zh-CN" sz="2000">
                <a:cs typeface="Calibri Light" panose="020F0302020204030204" pitchFamily="34" charset="0"/>
              </a:rPr>
              <a:t> </a:t>
            </a:r>
            <a:endParaRPr lang="zh-CN" altLang="en-US" sz="2000">
              <a:cs typeface="Calibri Light" panose="020F0302020204030204" pitchFamily="34" charset="0"/>
            </a:endParaRPr>
          </a:p>
        </p:txBody>
      </p:sp>
      <p:sp>
        <p:nvSpPr>
          <p:cNvPr id="69" name="文本框 68">
            <a:extLst>
              <a:ext uri="{FF2B5EF4-FFF2-40B4-BE49-F238E27FC236}">
                <a16:creationId xmlns:a16="http://schemas.microsoft.com/office/drawing/2014/main" id="{E6B8FF9A-F275-D242-B3FE-FEF3C36FA33E}"/>
              </a:ext>
            </a:extLst>
          </p:cNvPr>
          <p:cNvSpPr txBox="1"/>
          <p:nvPr/>
        </p:nvSpPr>
        <p:spPr>
          <a:xfrm>
            <a:off x="182520" y="3092359"/>
            <a:ext cx="5204758" cy="400110"/>
          </a:xfrm>
          <a:prstGeom prst="rect">
            <a:avLst/>
          </a:prstGeom>
          <a:noFill/>
        </p:spPr>
        <p:txBody>
          <a:bodyPr wrap="none" rtlCol="0">
            <a:spAutoFit/>
          </a:bodyPr>
          <a:lstStyle/>
          <a:p>
            <a:pPr marL="285750" indent="-285750">
              <a:buFont typeface="Arial" panose="020B0604020202020204" pitchFamily="34" charset="0"/>
              <a:buChar char="•"/>
            </a:pPr>
            <a:r>
              <a:rPr lang="en-GB" altLang="zh-CN" sz="2000" b="1">
                <a:cs typeface="Calibri Light" panose="020F0302020204030204" pitchFamily="34" charset="0"/>
              </a:rPr>
              <a:t>Stress hurts </a:t>
            </a:r>
            <a:r>
              <a:rPr lang="en-US" altLang="zh-CN" sz="2000" b="1">
                <a:cs typeface="Calibri Light" panose="020F0302020204030204" pitchFamily="34" charset="0"/>
              </a:rPr>
              <a:t>human</a:t>
            </a:r>
            <a:r>
              <a:rPr lang="en-GB" altLang="zh-CN" sz="2000" b="1">
                <a:cs typeface="Calibri Light" panose="020F0302020204030204" pitchFamily="34" charset="0"/>
              </a:rPr>
              <a:t> health</a:t>
            </a:r>
            <a:r>
              <a:rPr lang="en-US" altLang="zh-CN" sz="2000" b="1">
                <a:cs typeface="Calibri Light" panose="020F0302020204030204" pitchFamily="34" charset="0"/>
              </a:rPr>
              <a:t>.</a:t>
            </a:r>
            <a:r>
              <a:rPr lang="zh-CN" altLang="en-US" sz="2000" b="1">
                <a:cs typeface="Calibri Light" panose="020F0302020204030204" pitchFamily="34" charset="0"/>
              </a:rPr>
              <a:t> </a:t>
            </a:r>
            <a:r>
              <a:rPr lang="en-US" altLang="zh-CN" sz="2000">
                <a:cs typeface="Calibri Light" panose="020F0302020204030204" pitchFamily="34" charset="0"/>
              </a:rPr>
              <a:t>(Hathaway, 2012)</a:t>
            </a:r>
            <a:endParaRPr lang="zh-CN" altLang="en-US" sz="2000">
              <a:cs typeface="Calibri Light" panose="020F0302020204030204" pitchFamily="34" charset="0"/>
            </a:endParaRPr>
          </a:p>
        </p:txBody>
      </p:sp>
      <p:sp>
        <p:nvSpPr>
          <p:cNvPr id="70" name="文本框 69">
            <a:extLst>
              <a:ext uri="{FF2B5EF4-FFF2-40B4-BE49-F238E27FC236}">
                <a16:creationId xmlns:a16="http://schemas.microsoft.com/office/drawing/2014/main" id="{9DB512F6-E1A3-204E-BD41-31EAF5D97823}"/>
              </a:ext>
            </a:extLst>
          </p:cNvPr>
          <p:cNvSpPr txBox="1"/>
          <p:nvPr/>
        </p:nvSpPr>
        <p:spPr>
          <a:xfrm>
            <a:off x="1791315" y="5630089"/>
            <a:ext cx="4656079" cy="1015663"/>
          </a:xfrm>
          <a:prstGeom prst="rect">
            <a:avLst/>
          </a:prstGeom>
          <a:noFill/>
        </p:spPr>
        <p:txBody>
          <a:bodyPr wrap="square" rtlCol="0">
            <a:spAutoFit/>
          </a:bodyPr>
          <a:lstStyle/>
          <a:p>
            <a:pPr marL="285750" indent="-285750">
              <a:buFont typeface="Arial" panose="020B0604020202020204" pitchFamily="34" charset="0"/>
              <a:buChar char="•"/>
            </a:pPr>
            <a:r>
              <a:rPr lang="en-GB" altLang="zh-CN" sz="2000" b="1">
                <a:cs typeface="Calibri Light" panose="020F0302020204030204" pitchFamily="34" charset="0"/>
              </a:rPr>
              <a:t>Most people have stress problems.</a:t>
            </a:r>
            <a:r>
              <a:rPr lang="zh-CN" altLang="en-US" sz="2000" b="1">
                <a:cs typeface="Calibri Light" panose="020F0302020204030204" pitchFamily="34" charset="0"/>
              </a:rPr>
              <a:t> </a:t>
            </a:r>
            <a:endParaRPr lang="en-US" altLang="zh-CN" sz="2000" b="1">
              <a:cs typeface="Calibri Light" panose="020F0302020204030204" pitchFamily="34" charset="0"/>
            </a:endParaRPr>
          </a:p>
          <a:p>
            <a:r>
              <a:rPr lang="en-US" altLang="zh-CN" sz="2000">
                <a:cs typeface="Calibri Light" panose="020F0302020204030204" pitchFamily="34" charset="0"/>
              </a:rPr>
              <a:t>(Mental Health Foundation, 2018;</a:t>
            </a:r>
            <a:r>
              <a:rPr lang="zh-CN" altLang="en-US" sz="2000">
                <a:cs typeface="Calibri Light" panose="020F0302020204030204" pitchFamily="34" charset="0"/>
              </a:rPr>
              <a:t> </a:t>
            </a:r>
            <a:r>
              <a:rPr lang="en-US" altLang="zh-CN" sz="2000">
                <a:cs typeface="Calibri Light" panose="020F0302020204030204" pitchFamily="34" charset="0"/>
              </a:rPr>
              <a:t>APA, 2020; United Nations, 2019;</a:t>
            </a:r>
            <a:r>
              <a:rPr lang="zh-CN" altLang="en-US" sz="2000">
                <a:cs typeface="Calibri Light" panose="020F0302020204030204" pitchFamily="34" charset="0"/>
              </a:rPr>
              <a:t> </a:t>
            </a:r>
            <a:r>
              <a:rPr lang="en-US" altLang="zh-CN" sz="2000">
                <a:cs typeface="Calibri Light" panose="020F0302020204030204" pitchFamily="34" charset="0"/>
              </a:rPr>
              <a:t>KFF, 2020</a:t>
            </a:r>
            <a:r>
              <a:rPr lang="zh-CN" altLang="zh-CN" sz="2000">
                <a:cs typeface="Calibri Light" panose="020F0302020204030204" pitchFamily="34" charset="0"/>
              </a:rPr>
              <a:t> </a:t>
            </a:r>
            <a:r>
              <a:rPr lang="en-US" altLang="zh-CN" sz="2000"/>
              <a:t>)</a:t>
            </a:r>
            <a:r>
              <a:rPr lang="zh-CN" altLang="zh-CN" sz="2000"/>
              <a:t> </a:t>
            </a:r>
            <a:endParaRPr kumimoji="1" lang="zh-CN" altLang="en-US" sz="2000"/>
          </a:p>
        </p:txBody>
      </p:sp>
      <p:sp>
        <p:nvSpPr>
          <p:cNvPr id="71" name="文本框 70">
            <a:extLst>
              <a:ext uri="{FF2B5EF4-FFF2-40B4-BE49-F238E27FC236}">
                <a16:creationId xmlns:a16="http://schemas.microsoft.com/office/drawing/2014/main" id="{451118DE-A73C-344F-B271-CBE1C78DF7F7}"/>
              </a:ext>
            </a:extLst>
          </p:cNvPr>
          <p:cNvSpPr txBox="1"/>
          <p:nvPr/>
        </p:nvSpPr>
        <p:spPr>
          <a:xfrm>
            <a:off x="6645517" y="2973726"/>
            <a:ext cx="5007333" cy="1015663"/>
          </a:xfrm>
          <a:prstGeom prst="rect">
            <a:avLst/>
          </a:prstGeom>
          <a:noFill/>
        </p:spPr>
        <p:txBody>
          <a:bodyPr wrap="none" rtlCol="0">
            <a:spAutoFit/>
          </a:bodyPr>
          <a:lstStyle/>
          <a:p>
            <a:pPr marL="285750" indent="-285750">
              <a:buFont typeface="Arial" panose="020B0604020202020204" pitchFamily="34" charset="0"/>
              <a:buChar char="•"/>
            </a:pPr>
            <a:r>
              <a:rPr lang="en-GB" altLang="zh-CN" sz="2000" b="1">
                <a:cs typeface="Calibri Light" panose="020F0302020204030204" pitchFamily="34" charset="0"/>
              </a:rPr>
              <a:t>The medical expenses invested to alleviate</a:t>
            </a:r>
          </a:p>
          <a:p>
            <a:r>
              <a:rPr lang="en-GB" altLang="zh-CN" sz="2000" b="1">
                <a:cs typeface="Calibri Light" panose="020F0302020204030204" pitchFamily="34" charset="0"/>
              </a:rPr>
              <a:t>people's psychological problems are far from </a:t>
            </a:r>
          </a:p>
          <a:p>
            <a:r>
              <a:rPr lang="en-GB" altLang="zh-CN" sz="2000" b="1">
                <a:cs typeface="Calibri Light" panose="020F0302020204030204" pitchFamily="34" charset="0"/>
              </a:rPr>
              <a:t>enough worldwide.</a:t>
            </a:r>
            <a:r>
              <a:rPr lang="zh-CN" altLang="en-US" sz="2000" b="1">
                <a:cs typeface="Calibri Light" panose="020F0302020204030204" pitchFamily="34" charset="0"/>
              </a:rPr>
              <a:t> </a:t>
            </a:r>
            <a:r>
              <a:rPr lang="en-US" altLang="zh-CN" sz="2000">
                <a:cs typeface="Calibri Light" panose="020F0302020204030204" pitchFamily="34" charset="0"/>
              </a:rPr>
              <a:t>(United Nations, 2019)</a:t>
            </a:r>
            <a:r>
              <a:rPr lang="zh-CN" altLang="zh-CN" sz="2000">
                <a:cs typeface="Calibri Light" panose="020F0302020204030204" pitchFamily="34" charset="0"/>
              </a:rPr>
              <a:t> </a:t>
            </a:r>
            <a:endParaRPr lang="zh-CN" altLang="en-US" sz="2000">
              <a:cs typeface="Calibri Light" panose="020F0302020204030204" pitchFamily="34" charset="0"/>
            </a:endParaRPr>
          </a:p>
        </p:txBody>
      </p:sp>
      <p:sp>
        <p:nvSpPr>
          <p:cNvPr id="74" name="标题 1">
            <a:extLst>
              <a:ext uri="{FF2B5EF4-FFF2-40B4-BE49-F238E27FC236}">
                <a16:creationId xmlns:a16="http://schemas.microsoft.com/office/drawing/2014/main" id="{20D0ECFF-F2D1-BF47-ADCD-91C324F966F6}"/>
              </a:ext>
            </a:extLst>
          </p:cNvPr>
          <p:cNvSpPr>
            <a:spLocks noGrp="1"/>
          </p:cNvSpPr>
          <p:nvPr>
            <p:ph type="title"/>
          </p:nvPr>
        </p:nvSpPr>
        <p:spPr>
          <a:xfrm>
            <a:off x="903299" y="888274"/>
            <a:ext cx="3357984" cy="756850"/>
          </a:xfrm>
          <a:ln>
            <a:noFill/>
          </a:ln>
        </p:spPr>
        <p:style>
          <a:lnRef idx="2">
            <a:schemeClr val="dk1"/>
          </a:lnRef>
          <a:fillRef idx="1">
            <a:schemeClr val="lt1"/>
          </a:fillRef>
          <a:effectRef idx="0">
            <a:schemeClr val="dk1"/>
          </a:effectRef>
          <a:fontRef idx="minor">
            <a:schemeClr val="dk1"/>
          </a:fontRef>
        </p:style>
        <p:txBody>
          <a:bodyPr vert="horz" lIns="91440" tIns="45720" rIns="91440" bIns="45720" rtlCol="0" anchor="b">
            <a:normAutofit fontScale="90000"/>
          </a:bodyPr>
          <a:lstStyle/>
          <a:p>
            <a:r>
              <a:rPr kumimoji="1" lang="en-US" altLang="zh-CN" sz="5400" b="1">
                <a:cs typeface="Calibri Light" panose="020F0302020204030204" pitchFamily="34" charset="0"/>
              </a:rPr>
              <a:t>Background</a:t>
            </a:r>
          </a:p>
        </p:txBody>
      </p:sp>
      <p:sp>
        <p:nvSpPr>
          <p:cNvPr id="2" name="Slide Number Placeholder 1">
            <a:extLst>
              <a:ext uri="{FF2B5EF4-FFF2-40B4-BE49-F238E27FC236}">
                <a16:creationId xmlns:a16="http://schemas.microsoft.com/office/drawing/2014/main" id="{31C26457-6531-2045-A97D-453DC752ED5B}"/>
              </a:ext>
            </a:extLst>
          </p:cNvPr>
          <p:cNvSpPr>
            <a:spLocks noGrp="1"/>
          </p:cNvSpPr>
          <p:nvPr>
            <p:ph type="sldNum" sz="quarter" idx="12"/>
          </p:nvPr>
        </p:nvSpPr>
        <p:spPr/>
        <p:txBody>
          <a:bodyPr/>
          <a:lstStyle/>
          <a:p>
            <a:fld id="{DC9EB073-1296-C340-B9E1-8C6B700A278E}" type="slidenum">
              <a:rPr lang="en-TH" smtClean="0"/>
              <a:t>64</a:t>
            </a:fld>
            <a:endParaRPr lang="en-TH"/>
          </a:p>
        </p:txBody>
      </p:sp>
    </p:spTree>
    <p:extLst>
      <p:ext uri="{BB962C8B-B14F-4D97-AF65-F5344CB8AC3E}">
        <p14:creationId xmlns:p14="http://schemas.microsoft.com/office/powerpoint/2010/main" val="152588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withEffect">
                                  <p:stCondLst>
                                    <p:cond delay="0"/>
                                  </p:stCondLst>
                                  <p:childTnLst>
                                    <p:set>
                                      <p:cBhvr>
                                        <p:cTn id="6" dur="1" fill="hold">
                                          <p:stCondLst>
                                            <p:cond delay="0"/>
                                          </p:stCondLst>
                                        </p:cTn>
                                        <p:tgtEl>
                                          <p:spTgt spid="74"/>
                                        </p:tgtEl>
                                        <p:attrNameLst>
                                          <p:attrName>style.visibility</p:attrName>
                                        </p:attrNameLst>
                                      </p:cBhvr>
                                      <p:to>
                                        <p:strVal val="visible"/>
                                      </p:to>
                                    </p:set>
                                    <p:anim calcmode="lin" valueType="num">
                                      <p:cBhvr additive="base">
                                        <p:cTn id="7" dur="500"/>
                                        <p:tgtEl>
                                          <p:spTgt spid="74"/>
                                        </p:tgtEl>
                                        <p:attrNameLst>
                                          <p:attrName>ppt_y</p:attrName>
                                        </p:attrNameLst>
                                      </p:cBhvr>
                                      <p:tavLst>
                                        <p:tav tm="0">
                                          <p:val>
                                            <p:strVal val="#ppt_y+#ppt_h*1.125000"/>
                                          </p:val>
                                        </p:tav>
                                        <p:tav tm="100000">
                                          <p:val>
                                            <p:strVal val="#ppt_y"/>
                                          </p:val>
                                        </p:tav>
                                      </p:tavLst>
                                    </p:anim>
                                    <p:animEffect transition="in" filter="wipe(up)">
                                      <p:cBhvr>
                                        <p:cTn id="8" dur="500"/>
                                        <p:tgtEl>
                                          <p:spTgt spid="74"/>
                                        </p:tgtEl>
                                      </p:cBhvr>
                                    </p:animEffect>
                                  </p:childTnLst>
                                </p:cTn>
                              </p:par>
                            </p:childTnLst>
                          </p:cTn>
                        </p:par>
                        <p:par>
                          <p:cTn id="9" fill="hold">
                            <p:stCondLst>
                              <p:cond delay="500"/>
                            </p:stCondLst>
                            <p:childTnLst>
                              <p:par>
                                <p:cTn id="10" presetID="53" presetClass="entr" presetSubtype="16" fill="hold" grpId="0" nodeType="afterEffect">
                                  <p:stCondLst>
                                    <p:cond delay="0"/>
                                  </p:stCondLst>
                                  <p:childTnLst>
                                    <p:set>
                                      <p:cBhvr>
                                        <p:cTn id="11" dur="1" fill="hold">
                                          <p:stCondLst>
                                            <p:cond delay="0"/>
                                          </p:stCondLst>
                                        </p:cTn>
                                        <p:tgtEl>
                                          <p:spTgt spid="62"/>
                                        </p:tgtEl>
                                        <p:attrNameLst>
                                          <p:attrName>style.visibility</p:attrName>
                                        </p:attrNameLst>
                                      </p:cBhvr>
                                      <p:to>
                                        <p:strVal val="visible"/>
                                      </p:to>
                                    </p:set>
                                    <p:anim calcmode="lin" valueType="num">
                                      <p:cBhvr>
                                        <p:cTn id="12" dur="500" fill="hold"/>
                                        <p:tgtEl>
                                          <p:spTgt spid="62"/>
                                        </p:tgtEl>
                                        <p:attrNameLst>
                                          <p:attrName>ppt_w</p:attrName>
                                        </p:attrNameLst>
                                      </p:cBhvr>
                                      <p:tavLst>
                                        <p:tav tm="0">
                                          <p:val>
                                            <p:fltVal val="0"/>
                                          </p:val>
                                        </p:tav>
                                        <p:tav tm="100000">
                                          <p:val>
                                            <p:strVal val="#ppt_w"/>
                                          </p:val>
                                        </p:tav>
                                      </p:tavLst>
                                    </p:anim>
                                    <p:anim calcmode="lin" valueType="num">
                                      <p:cBhvr>
                                        <p:cTn id="13" dur="500" fill="hold"/>
                                        <p:tgtEl>
                                          <p:spTgt spid="62"/>
                                        </p:tgtEl>
                                        <p:attrNameLst>
                                          <p:attrName>ppt_h</p:attrName>
                                        </p:attrNameLst>
                                      </p:cBhvr>
                                      <p:tavLst>
                                        <p:tav tm="0">
                                          <p:val>
                                            <p:fltVal val="0"/>
                                          </p:val>
                                        </p:tav>
                                        <p:tav tm="100000">
                                          <p:val>
                                            <p:strVal val="#ppt_h"/>
                                          </p:val>
                                        </p:tav>
                                      </p:tavLst>
                                    </p:anim>
                                    <p:animEffect transition="in" filter="fade">
                                      <p:cBhvr>
                                        <p:cTn id="14" dur="500"/>
                                        <p:tgtEl>
                                          <p:spTgt spid="62"/>
                                        </p:tgtEl>
                                      </p:cBhvr>
                                    </p:animEffect>
                                  </p:childTnLst>
                                </p:cTn>
                              </p:par>
                            </p:childTnLst>
                          </p:cTn>
                        </p:par>
                        <p:par>
                          <p:cTn id="15" fill="hold">
                            <p:stCondLst>
                              <p:cond delay="1000"/>
                            </p:stCondLst>
                            <p:childTnLst>
                              <p:par>
                                <p:cTn id="16" presetID="42" presetClass="entr" presetSubtype="0" fill="hold" grpId="0" nodeType="afterEffect">
                                  <p:stCondLst>
                                    <p:cond delay="0"/>
                                  </p:stCondLst>
                                  <p:childTnLst>
                                    <p:set>
                                      <p:cBhvr>
                                        <p:cTn id="17" dur="1" fill="hold">
                                          <p:stCondLst>
                                            <p:cond delay="0"/>
                                          </p:stCondLst>
                                        </p:cTn>
                                        <p:tgtEl>
                                          <p:spTgt spid="69"/>
                                        </p:tgtEl>
                                        <p:attrNameLst>
                                          <p:attrName>style.visibility</p:attrName>
                                        </p:attrNameLst>
                                      </p:cBhvr>
                                      <p:to>
                                        <p:strVal val="visible"/>
                                      </p:to>
                                    </p:set>
                                    <p:animEffect transition="in" filter="fade">
                                      <p:cBhvr>
                                        <p:cTn id="18" dur="1000"/>
                                        <p:tgtEl>
                                          <p:spTgt spid="69"/>
                                        </p:tgtEl>
                                      </p:cBhvr>
                                    </p:animEffect>
                                    <p:anim calcmode="lin" valueType="num">
                                      <p:cBhvr>
                                        <p:cTn id="19" dur="1000" fill="hold"/>
                                        <p:tgtEl>
                                          <p:spTgt spid="69"/>
                                        </p:tgtEl>
                                        <p:attrNameLst>
                                          <p:attrName>ppt_x</p:attrName>
                                        </p:attrNameLst>
                                      </p:cBhvr>
                                      <p:tavLst>
                                        <p:tav tm="0">
                                          <p:val>
                                            <p:strVal val="#ppt_x"/>
                                          </p:val>
                                        </p:tav>
                                        <p:tav tm="100000">
                                          <p:val>
                                            <p:strVal val="#ppt_x"/>
                                          </p:val>
                                        </p:tav>
                                      </p:tavLst>
                                    </p:anim>
                                    <p:anim calcmode="lin" valueType="num">
                                      <p:cBhvr>
                                        <p:cTn id="20" dur="1000" fill="hold"/>
                                        <p:tgtEl>
                                          <p:spTgt spid="69"/>
                                        </p:tgtEl>
                                        <p:attrNameLst>
                                          <p:attrName>ppt_y</p:attrName>
                                        </p:attrNameLst>
                                      </p:cBhvr>
                                      <p:tavLst>
                                        <p:tav tm="0">
                                          <p:val>
                                            <p:strVal val="#ppt_y+.1"/>
                                          </p:val>
                                        </p:tav>
                                        <p:tav tm="100000">
                                          <p:val>
                                            <p:strVal val="#ppt_y"/>
                                          </p:val>
                                        </p:tav>
                                      </p:tavLst>
                                    </p:anim>
                                  </p:childTnLst>
                                </p:cTn>
                              </p:par>
                            </p:childTnLst>
                          </p:cTn>
                        </p:par>
                        <p:par>
                          <p:cTn id="21" fill="hold">
                            <p:stCondLst>
                              <p:cond delay="2000"/>
                            </p:stCondLst>
                            <p:childTnLst>
                              <p:par>
                                <p:cTn id="22" presetID="22" presetClass="entr" presetSubtype="1" fill="hold" nodeType="afterEffect">
                                  <p:stCondLst>
                                    <p:cond delay="0"/>
                                  </p:stCondLst>
                                  <p:childTnLst>
                                    <p:set>
                                      <p:cBhvr>
                                        <p:cTn id="23" dur="1" fill="hold">
                                          <p:stCondLst>
                                            <p:cond delay="0"/>
                                          </p:stCondLst>
                                        </p:cTn>
                                        <p:tgtEl>
                                          <p:spTgt spid="54"/>
                                        </p:tgtEl>
                                        <p:attrNameLst>
                                          <p:attrName>style.visibility</p:attrName>
                                        </p:attrNameLst>
                                      </p:cBhvr>
                                      <p:to>
                                        <p:strVal val="visible"/>
                                      </p:to>
                                    </p:set>
                                    <p:animEffect transition="in" filter="wipe(up)">
                                      <p:cBhvr>
                                        <p:cTn id="24" dur="500"/>
                                        <p:tgtEl>
                                          <p:spTgt spid="54"/>
                                        </p:tgtEl>
                                      </p:cBhvr>
                                    </p:animEffect>
                                  </p:childTnLst>
                                </p:cTn>
                              </p:par>
                            </p:childTnLst>
                          </p:cTn>
                        </p:par>
                        <p:par>
                          <p:cTn id="25" fill="hold">
                            <p:stCondLst>
                              <p:cond delay="2500"/>
                            </p:stCondLst>
                            <p:childTnLst>
                              <p:par>
                                <p:cTn id="26" presetID="53" presetClass="entr" presetSubtype="16" fill="hold" grpId="0" nodeType="afterEffect">
                                  <p:stCondLst>
                                    <p:cond delay="0"/>
                                  </p:stCondLst>
                                  <p:childTnLst>
                                    <p:set>
                                      <p:cBhvr>
                                        <p:cTn id="27" dur="1" fill="hold">
                                          <p:stCondLst>
                                            <p:cond delay="0"/>
                                          </p:stCondLst>
                                        </p:cTn>
                                        <p:tgtEl>
                                          <p:spTgt spid="64"/>
                                        </p:tgtEl>
                                        <p:attrNameLst>
                                          <p:attrName>style.visibility</p:attrName>
                                        </p:attrNameLst>
                                      </p:cBhvr>
                                      <p:to>
                                        <p:strVal val="visible"/>
                                      </p:to>
                                    </p:set>
                                    <p:anim calcmode="lin" valueType="num">
                                      <p:cBhvr>
                                        <p:cTn id="28" dur="500" fill="hold"/>
                                        <p:tgtEl>
                                          <p:spTgt spid="64"/>
                                        </p:tgtEl>
                                        <p:attrNameLst>
                                          <p:attrName>ppt_w</p:attrName>
                                        </p:attrNameLst>
                                      </p:cBhvr>
                                      <p:tavLst>
                                        <p:tav tm="0">
                                          <p:val>
                                            <p:fltVal val="0"/>
                                          </p:val>
                                        </p:tav>
                                        <p:tav tm="100000">
                                          <p:val>
                                            <p:strVal val="#ppt_w"/>
                                          </p:val>
                                        </p:tav>
                                      </p:tavLst>
                                    </p:anim>
                                    <p:anim calcmode="lin" valueType="num">
                                      <p:cBhvr>
                                        <p:cTn id="29" dur="500" fill="hold"/>
                                        <p:tgtEl>
                                          <p:spTgt spid="64"/>
                                        </p:tgtEl>
                                        <p:attrNameLst>
                                          <p:attrName>ppt_h</p:attrName>
                                        </p:attrNameLst>
                                      </p:cBhvr>
                                      <p:tavLst>
                                        <p:tav tm="0">
                                          <p:val>
                                            <p:fltVal val="0"/>
                                          </p:val>
                                        </p:tav>
                                        <p:tav tm="100000">
                                          <p:val>
                                            <p:strVal val="#ppt_h"/>
                                          </p:val>
                                        </p:tav>
                                      </p:tavLst>
                                    </p:anim>
                                    <p:animEffect transition="in" filter="fade">
                                      <p:cBhvr>
                                        <p:cTn id="30" dur="500"/>
                                        <p:tgtEl>
                                          <p:spTgt spid="64"/>
                                        </p:tgtEl>
                                      </p:cBhvr>
                                    </p:animEffect>
                                  </p:childTnLst>
                                </p:cTn>
                              </p:par>
                            </p:childTnLst>
                          </p:cTn>
                        </p:par>
                        <p:par>
                          <p:cTn id="31" fill="hold">
                            <p:stCondLst>
                              <p:cond delay="3000"/>
                            </p:stCondLst>
                            <p:childTnLst>
                              <p:par>
                                <p:cTn id="32" presetID="42" presetClass="entr" presetSubtype="0" fill="hold" grpId="0" nodeType="afterEffect">
                                  <p:stCondLst>
                                    <p:cond delay="0"/>
                                  </p:stCondLst>
                                  <p:childTnLst>
                                    <p:set>
                                      <p:cBhvr>
                                        <p:cTn id="33" dur="1" fill="hold">
                                          <p:stCondLst>
                                            <p:cond delay="0"/>
                                          </p:stCondLst>
                                        </p:cTn>
                                        <p:tgtEl>
                                          <p:spTgt spid="70"/>
                                        </p:tgtEl>
                                        <p:attrNameLst>
                                          <p:attrName>style.visibility</p:attrName>
                                        </p:attrNameLst>
                                      </p:cBhvr>
                                      <p:to>
                                        <p:strVal val="visible"/>
                                      </p:to>
                                    </p:set>
                                    <p:animEffect transition="in" filter="fade">
                                      <p:cBhvr>
                                        <p:cTn id="34" dur="1000"/>
                                        <p:tgtEl>
                                          <p:spTgt spid="70"/>
                                        </p:tgtEl>
                                      </p:cBhvr>
                                    </p:animEffect>
                                    <p:anim calcmode="lin" valueType="num">
                                      <p:cBhvr>
                                        <p:cTn id="35" dur="1000" fill="hold"/>
                                        <p:tgtEl>
                                          <p:spTgt spid="70"/>
                                        </p:tgtEl>
                                        <p:attrNameLst>
                                          <p:attrName>ppt_x</p:attrName>
                                        </p:attrNameLst>
                                      </p:cBhvr>
                                      <p:tavLst>
                                        <p:tav tm="0">
                                          <p:val>
                                            <p:strVal val="#ppt_x"/>
                                          </p:val>
                                        </p:tav>
                                        <p:tav tm="100000">
                                          <p:val>
                                            <p:strVal val="#ppt_x"/>
                                          </p:val>
                                        </p:tav>
                                      </p:tavLst>
                                    </p:anim>
                                    <p:anim calcmode="lin" valueType="num">
                                      <p:cBhvr>
                                        <p:cTn id="36" dur="1000" fill="hold"/>
                                        <p:tgtEl>
                                          <p:spTgt spid="70"/>
                                        </p:tgtEl>
                                        <p:attrNameLst>
                                          <p:attrName>ppt_y</p:attrName>
                                        </p:attrNameLst>
                                      </p:cBhvr>
                                      <p:tavLst>
                                        <p:tav tm="0">
                                          <p:val>
                                            <p:strVal val="#ppt_y+.1"/>
                                          </p:val>
                                        </p:tav>
                                        <p:tav tm="100000">
                                          <p:val>
                                            <p:strVal val="#ppt_y"/>
                                          </p:val>
                                        </p:tav>
                                      </p:tavLst>
                                    </p:anim>
                                  </p:childTnLst>
                                </p:cTn>
                              </p:par>
                            </p:childTnLst>
                          </p:cTn>
                        </p:par>
                        <p:par>
                          <p:cTn id="37" fill="hold">
                            <p:stCondLst>
                              <p:cond delay="4000"/>
                            </p:stCondLst>
                            <p:childTnLst>
                              <p:par>
                                <p:cTn id="38" presetID="22" presetClass="entr" presetSubtype="4" fill="hold" nodeType="afterEffect">
                                  <p:stCondLst>
                                    <p:cond delay="0"/>
                                  </p:stCondLst>
                                  <p:childTnLst>
                                    <p:set>
                                      <p:cBhvr>
                                        <p:cTn id="39" dur="1" fill="hold">
                                          <p:stCondLst>
                                            <p:cond delay="0"/>
                                          </p:stCondLst>
                                        </p:cTn>
                                        <p:tgtEl>
                                          <p:spTgt spid="55"/>
                                        </p:tgtEl>
                                        <p:attrNameLst>
                                          <p:attrName>style.visibility</p:attrName>
                                        </p:attrNameLst>
                                      </p:cBhvr>
                                      <p:to>
                                        <p:strVal val="visible"/>
                                      </p:to>
                                    </p:set>
                                    <p:animEffect transition="in" filter="wipe(down)">
                                      <p:cBhvr>
                                        <p:cTn id="40" dur="500"/>
                                        <p:tgtEl>
                                          <p:spTgt spid="55"/>
                                        </p:tgtEl>
                                      </p:cBhvr>
                                    </p:animEffect>
                                  </p:childTnLst>
                                </p:cTn>
                              </p:par>
                            </p:childTnLst>
                          </p:cTn>
                        </p:par>
                        <p:par>
                          <p:cTn id="41" fill="hold">
                            <p:stCondLst>
                              <p:cond delay="4500"/>
                            </p:stCondLst>
                            <p:childTnLst>
                              <p:par>
                                <p:cTn id="42" presetID="53" presetClass="entr" presetSubtype="16" fill="hold" grpId="0" nodeType="afterEffect">
                                  <p:stCondLst>
                                    <p:cond delay="0"/>
                                  </p:stCondLst>
                                  <p:childTnLst>
                                    <p:set>
                                      <p:cBhvr>
                                        <p:cTn id="43" dur="1" fill="hold">
                                          <p:stCondLst>
                                            <p:cond delay="0"/>
                                          </p:stCondLst>
                                        </p:cTn>
                                        <p:tgtEl>
                                          <p:spTgt spid="60"/>
                                        </p:tgtEl>
                                        <p:attrNameLst>
                                          <p:attrName>style.visibility</p:attrName>
                                        </p:attrNameLst>
                                      </p:cBhvr>
                                      <p:to>
                                        <p:strVal val="visible"/>
                                      </p:to>
                                    </p:set>
                                    <p:anim calcmode="lin" valueType="num">
                                      <p:cBhvr>
                                        <p:cTn id="44" dur="500" fill="hold"/>
                                        <p:tgtEl>
                                          <p:spTgt spid="60"/>
                                        </p:tgtEl>
                                        <p:attrNameLst>
                                          <p:attrName>ppt_w</p:attrName>
                                        </p:attrNameLst>
                                      </p:cBhvr>
                                      <p:tavLst>
                                        <p:tav tm="0">
                                          <p:val>
                                            <p:fltVal val="0"/>
                                          </p:val>
                                        </p:tav>
                                        <p:tav tm="100000">
                                          <p:val>
                                            <p:strVal val="#ppt_w"/>
                                          </p:val>
                                        </p:tav>
                                      </p:tavLst>
                                    </p:anim>
                                    <p:anim calcmode="lin" valueType="num">
                                      <p:cBhvr>
                                        <p:cTn id="45" dur="500" fill="hold"/>
                                        <p:tgtEl>
                                          <p:spTgt spid="60"/>
                                        </p:tgtEl>
                                        <p:attrNameLst>
                                          <p:attrName>ppt_h</p:attrName>
                                        </p:attrNameLst>
                                      </p:cBhvr>
                                      <p:tavLst>
                                        <p:tav tm="0">
                                          <p:val>
                                            <p:fltVal val="0"/>
                                          </p:val>
                                        </p:tav>
                                        <p:tav tm="100000">
                                          <p:val>
                                            <p:strVal val="#ppt_h"/>
                                          </p:val>
                                        </p:tav>
                                      </p:tavLst>
                                    </p:anim>
                                    <p:animEffect transition="in" filter="fade">
                                      <p:cBhvr>
                                        <p:cTn id="46" dur="500"/>
                                        <p:tgtEl>
                                          <p:spTgt spid="60"/>
                                        </p:tgtEl>
                                      </p:cBhvr>
                                    </p:animEffect>
                                  </p:childTnLst>
                                </p:cTn>
                              </p:par>
                            </p:childTnLst>
                          </p:cTn>
                        </p:par>
                        <p:par>
                          <p:cTn id="47" fill="hold">
                            <p:stCondLst>
                              <p:cond delay="5000"/>
                            </p:stCondLst>
                            <p:childTnLst>
                              <p:par>
                                <p:cTn id="48" presetID="42" presetClass="entr" presetSubtype="0" fill="hold" grpId="0" nodeType="afterEffect">
                                  <p:stCondLst>
                                    <p:cond delay="0"/>
                                  </p:stCondLst>
                                  <p:childTnLst>
                                    <p:set>
                                      <p:cBhvr>
                                        <p:cTn id="49" dur="1" fill="hold">
                                          <p:stCondLst>
                                            <p:cond delay="0"/>
                                          </p:stCondLst>
                                        </p:cTn>
                                        <p:tgtEl>
                                          <p:spTgt spid="68"/>
                                        </p:tgtEl>
                                        <p:attrNameLst>
                                          <p:attrName>style.visibility</p:attrName>
                                        </p:attrNameLst>
                                      </p:cBhvr>
                                      <p:to>
                                        <p:strVal val="visible"/>
                                      </p:to>
                                    </p:set>
                                    <p:animEffect transition="in" filter="fade">
                                      <p:cBhvr>
                                        <p:cTn id="50" dur="1000"/>
                                        <p:tgtEl>
                                          <p:spTgt spid="68"/>
                                        </p:tgtEl>
                                      </p:cBhvr>
                                    </p:animEffect>
                                    <p:anim calcmode="lin" valueType="num">
                                      <p:cBhvr>
                                        <p:cTn id="51" dur="1000" fill="hold"/>
                                        <p:tgtEl>
                                          <p:spTgt spid="68"/>
                                        </p:tgtEl>
                                        <p:attrNameLst>
                                          <p:attrName>ppt_x</p:attrName>
                                        </p:attrNameLst>
                                      </p:cBhvr>
                                      <p:tavLst>
                                        <p:tav tm="0">
                                          <p:val>
                                            <p:strVal val="#ppt_x"/>
                                          </p:val>
                                        </p:tav>
                                        <p:tav tm="100000">
                                          <p:val>
                                            <p:strVal val="#ppt_x"/>
                                          </p:val>
                                        </p:tav>
                                      </p:tavLst>
                                    </p:anim>
                                    <p:anim calcmode="lin" valueType="num">
                                      <p:cBhvr>
                                        <p:cTn id="52" dur="1000" fill="hold"/>
                                        <p:tgtEl>
                                          <p:spTgt spid="68"/>
                                        </p:tgtEl>
                                        <p:attrNameLst>
                                          <p:attrName>ppt_y</p:attrName>
                                        </p:attrNameLst>
                                      </p:cBhvr>
                                      <p:tavLst>
                                        <p:tav tm="0">
                                          <p:val>
                                            <p:strVal val="#ppt_y+.1"/>
                                          </p:val>
                                        </p:tav>
                                        <p:tav tm="100000">
                                          <p:val>
                                            <p:strVal val="#ppt_y"/>
                                          </p:val>
                                        </p:tav>
                                      </p:tavLst>
                                    </p:anim>
                                  </p:childTnLst>
                                </p:cTn>
                              </p:par>
                            </p:childTnLst>
                          </p:cTn>
                        </p:par>
                        <p:par>
                          <p:cTn id="53" fill="hold">
                            <p:stCondLst>
                              <p:cond delay="6000"/>
                            </p:stCondLst>
                            <p:childTnLst>
                              <p:par>
                                <p:cTn id="54" presetID="22" presetClass="entr" presetSubtype="4" fill="hold" nodeType="afterEffect">
                                  <p:stCondLst>
                                    <p:cond delay="0"/>
                                  </p:stCondLst>
                                  <p:childTnLst>
                                    <p:set>
                                      <p:cBhvr>
                                        <p:cTn id="55" dur="1" fill="hold">
                                          <p:stCondLst>
                                            <p:cond delay="0"/>
                                          </p:stCondLst>
                                        </p:cTn>
                                        <p:tgtEl>
                                          <p:spTgt spid="56"/>
                                        </p:tgtEl>
                                        <p:attrNameLst>
                                          <p:attrName>style.visibility</p:attrName>
                                        </p:attrNameLst>
                                      </p:cBhvr>
                                      <p:to>
                                        <p:strVal val="visible"/>
                                      </p:to>
                                    </p:set>
                                    <p:animEffect transition="in" filter="wipe(down)">
                                      <p:cBhvr>
                                        <p:cTn id="56" dur="500"/>
                                        <p:tgtEl>
                                          <p:spTgt spid="56"/>
                                        </p:tgtEl>
                                      </p:cBhvr>
                                    </p:animEffect>
                                  </p:childTnLst>
                                </p:cTn>
                              </p:par>
                            </p:childTnLst>
                          </p:cTn>
                        </p:par>
                        <p:par>
                          <p:cTn id="57" fill="hold">
                            <p:stCondLst>
                              <p:cond delay="6500"/>
                            </p:stCondLst>
                            <p:childTnLst>
                              <p:par>
                                <p:cTn id="58" presetID="53" presetClass="entr" presetSubtype="16" fill="hold" grpId="0" nodeType="afterEffect">
                                  <p:stCondLst>
                                    <p:cond delay="0"/>
                                  </p:stCondLst>
                                  <p:childTnLst>
                                    <p:set>
                                      <p:cBhvr>
                                        <p:cTn id="59" dur="1" fill="hold">
                                          <p:stCondLst>
                                            <p:cond delay="0"/>
                                          </p:stCondLst>
                                        </p:cTn>
                                        <p:tgtEl>
                                          <p:spTgt spid="58"/>
                                        </p:tgtEl>
                                        <p:attrNameLst>
                                          <p:attrName>style.visibility</p:attrName>
                                        </p:attrNameLst>
                                      </p:cBhvr>
                                      <p:to>
                                        <p:strVal val="visible"/>
                                      </p:to>
                                    </p:set>
                                    <p:anim calcmode="lin" valueType="num">
                                      <p:cBhvr>
                                        <p:cTn id="60" dur="500" fill="hold"/>
                                        <p:tgtEl>
                                          <p:spTgt spid="58"/>
                                        </p:tgtEl>
                                        <p:attrNameLst>
                                          <p:attrName>ppt_w</p:attrName>
                                        </p:attrNameLst>
                                      </p:cBhvr>
                                      <p:tavLst>
                                        <p:tav tm="0">
                                          <p:val>
                                            <p:fltVal val="0"/>
                                          </p:val>
                                        </p:tav>
                                        <p:tav tm="100000">
                                          <p:val>
                                            <p:strVal val="#ppt_w"/>
                                          </p:val>
                                        </p:tav>
                                      </p:tavLst>
                                    </p:anim>
                                    <p:anim calcmode="lin" valueType="num">
                                      <p:cBhvr>
                                        <p:cTn id="61" dur="500" fill="hold"/>
                                        <p:tgtEl>
                                          <p:spTgt spid="58"/>
                                        </p:tgtEl>
                                        <p:attrNameLst>
                                          <p:attrName>ppt_h</p:attrName>
                                        </p:attrNameLst>
                                      </p:cBhvr>
                                      <p:tavLst>
                                        <p:tav tm="0">
                                          <p:val>
                                            <p:fltVal val="0"/>
                                          </p:val>
                                        </p:tav>
                                        <p:tav tm="100000">
                                          <p:val>
                                            <p:strVal val="#ppt_h"/>
                                          </p:val>
                                        </p:tav>
                                      </p:tavLst>
                                    </p:anim>
                                    <p:animEffect transition="in" filter="fade">
                                      <p:cBhvr>
                                        <p:cTn id="62" dur="500"/>
                                        <p:tgtEl>
                                          <p:spTgt spid="58"/>
                                        </p:tgtEl>
                                      </p:cBhvr>
                                    </p:animEffect>
                                  </p:childTnLst>
                                </p:cTn>
                              </p:par>
                            </p:childTnLst>
                          </p:cTn>
                        </p:par>
                        <p:par>
                          <p:cTn id="63" fill="hold">
                            <p:stCondLst>
                              <p:cond delay="7000"/>
                            </p:stCondLst>
                            <p:childTnLst>
                              <p:par>
                                <p:cTn id="64" presetID="42" presetClass="entr" presetSubtype="0" fill="hold" grpId="0" nodeType="afterEffect">
                                  <p:stCondLst>
                                    <p:cond delay="0"/>
                                  </p:stCondLst>
                                  <p:childTnLst>
                                    <p:set>
                                      <p:cBhvr>
                                        <p:cTn id="65" dur="1" fill="hold">
                                          <p:stCondLst>
                                            <p:cond delay="0"/>
                                          </p:stCondLst>
                                        </p:cTn>
                                        <p:tgtEl>
                                          <p:spTgt spid="71"/>
                                        </p:tgtEl>
                                        <p:attrNameLst>
                                          <p:attrName>style.visibility</p:attrName>
                                        </p:attrNameLst>
                                      </p:cBhvr>
                                      <p:to>
                                        <p:strVal val="visible"/>
                                      </p:to>
                                    </p:set>
                                    <p:animEffect transition="in" filter="fade">
                                      <p:cBhvr>
                                        <p:cTn id="66" dur="1000"/>
                                        <p:tgtEl>
                                          <p:spTgt spid="71"/>
                                        </p:tgtEl>
                                      </p:cBhvr>
                                    </p:animEffect>
                                    <p:anim calcmode="lin" valueType="num">
                                      <p:cBhvr>
                                        <p:cTn id="67" dur="1000" fill="hold"/>
                                        <p:tgtEl>
                                          <p:spTgt spid="71"/>
                                        </p:tgtEl>
                                        <p:attrNameLst>
                                          <p:attrName>ppt_x</p:attrName>
                                        </p:attrNameLst>
                                      </p:cBhvr>
                                      <p:tavLst>
                                        <p:tav tm="0">
                                          <p:val>
                                            <p:strVal val="#ppt_x"/>
                                          </p:val>
                                        </p:tav>
                                        <p:tav tm="100000">
                                          <p:val>
                                            <p:strVal val="#ppt_x"/>
                                          </p:val>
                                        </p:tav>
                                      </p:tavLst>
                                    </p:anim>
                                    <p:anim calcmode="lin" valueType="num">
                                      <p:cBhvr>
                                        <p:cTn id="68" dur="1000" fill="hold"/>
                                        <p:tgtEl>
                                          <p:spTgt spid="71"/>
                                        </p:tgtEl>
                                        <p:attrNameLst>
                                          <p:attrName>ppt_y</p:attrName>
                                        </p:attrNameLst>
                                      </p:cBhvr>
                                      <p:tavLst>
                                        <p:tav tm="0">
                                          <p:val>
                                            <p:strVal val="#ppt_y+.1"/>
                                          </p:val>
                                        </p:tav>
                                        <p:tav tm="100000">
                                          <p:val>
                                            <p:strVal val="#ppt_y"/>
                                          </p:val>
                                        </p:tav>
                                      </p:tavLst>
                                    </p:anim>
                                  </p:childTnLst>
                                </p:cTn>
                              </p:par>
                            </p:childTnLst>
                          </p:cTn>
                        </p:par>
                        <p:par>
                          <p:cTn id="69" fill="hold">
                            <p:stCondLst>
                              <p:cond delay="8000"/>
                            </p:stCondLst>
                            <p:childTnLst>
                              <p:par>
                                <p:cTn id="70" presetID="22" presetClass="entr" presetSubtype="4" fill="hold" nodeType="afterEffect">
                                  <p:stCondLst>
                                    <p:cond delay="0"/>
                                  </p:stCondLst>
                                  <p:childTnLst>
                                    <p:set>
                                      <p:cBhvr>
                                        <p:cTn id="71" dur="1" fill="hold">
                                          <p:stCondLst>
                                            <p:cond delay="0"/>
                                          </p:stCondLst>
                                        </p:cTn>
                                        <p:tgtEl>
                                          <p:spTgt spid="57"/>
                                        </p:tgtEl>
                                        <p:attrNameLst>
                                          <p:attrName>style.visibility</p:attrName>
                                        </p:attrNameLst>
                                      </p:cBhvr>
                                      <p:to>
                                        <p:strVal val="visible"/>
                                      </p:to>
                                    </p:set>
                                    <p:animEffect transition="in" filter="wipe(down)">
                                      <p:cBhvr>
                                        <p:cTn id="72" dur="500"/>
                                        <p:tgtEl>
                                          <p:spTgt spid="57"/>
                                        </p:tgtEl>
                                      </p:cBhvr>
                                    </p:animEffect>
                                  </p:childTnLst>
                                </p:cTn>
                              </p:par>
                            </p:childTnLst>
                          </p:cTn>
                        </p:par>
                        <p:par>
                          <p:cTn id="73" fill="hold">
                            <p:stCondLst>
                              <p:cond delay="8500"/>
                            </p:stCondLst>
                            <p:childTnLst>
                              <p:par>
                                <p:cTn id="74" presetID="53" presetClass="entr" presetSubtype="16" fill="hold" grpId="0" nodeType="afterEffect">
                                  <p:stCondLst>
                                    <p:cond delay="0"/>
                                  </p:stCondLst>
                                  <p:childTnLst>
                                    <p:set>
                                      <p:cBhvr>
                                        <p:cTn id="75" dur="1" fill="hold">
                                          <p:stCondLst>
                                            <p:cond delay="0"/>
                                          </p:stCondLst>
                                        </p:cTn>
                                        <p:tgtEl>
                                          <p:spTgt spid="66"/>
                                        </p:tgtEl>
                                        <p:attrNameLst>
                                          <p:attrName>style.visibility</p:attrName>
                                        </p:attrNameLst>
                                      </p:cBhvr>
                                      <p:to>
                                        <p:strVal val="visible"/>
                                      </p:to>
                                    </p:set>
                                    <p:anim calcmode="lin" valueType="num">
                                      <p:cBhvr>
                                        <p:cTn id="76" dur="500" fill="hold"/>
                                        <p:tgtEl>
                                          <p:spTgt spid="66"/>
                                        </p:tgtEl>
                                        <p:attrNameLst>
                                          <p:attrName>ppt_w</p:attrName>
                                        </p:attrNameLst>
                                      </p:cBhvr>
                                      <p:tavLst>
                                        <p:tav tm="0">
                                          <p:val>
                                            <p:fltVal val="0"/>
                                          </p:val>
                                        </p:tav>
                                        <p:tav tm="100000">
                                          <p:val>
                                            <p:strVal val="#ppt_w"/>
                                          </p:val>
                                        </p:tav>
                                      </p:tavLst>
                                    </p:anim>
                                    <p:anim calcmode="lin" valueType="num">
                                      <p:cBhvr>
                                        <p:cTn id="77" dur="500" fill="hold"/>
                                        <p:tgtEl>
                                          <p:spTgt spid="66"/>
                                        </p:tgtEl>
                                        <p:attrNameLst>
                                          <p:attrName>ppt_h</p:attrName>
                                        </p:attrNameLst>
                                      </p:cBhvr>
                                      <p:tavLst>
                                        <p:tav tm="0">
                                          <p:val>
                                            <p:fltVal val="0"/>
                                          </p:val>
                                        </p:tav>
                                        <p:tav tm="100000">
                                          <p:val>
                                            <p:strVal val="#ppt_h"/>
                                          </p:val>
                                        </p:tav>
                                      </p:tavLst>
                                    </p:anim>
                                    <p:animEffect transition="in" filter="fade">
                                      <p:cBhvr>
                                        <p:cTn id="78" dur="500"/>
                                        <p:tgtEl>
                                          <p:spTgt spid="66"/>
                                        </p:tgtEl>
                                      </p:cBhvr>
                                    </p:animEffect>
                                  </p:childTnLst>
                                </p:cTn>
                              </p:par>
                            </p:childTnLst>
                          </p:cTn>
                        </p:par>
                        <p:par>
                          <p:cTn id="79" fill="hold">
                            <p:stCondLst>
                              <p:cond delay="9000"/>
                            </p:stCondLst>
                            <p:childTnLst>
                              <p:par>
                                <p:cTn id="80" presetID="42" presetClass="entr" presetSubtype="0" fill="hold" grpId="0" nodeType="afterEffect">
                                  <p:stCondLst>
                                    <p:cond delay="0"/>
                                  </p:stCondLst>
                                  <p:childTnLst>
                                    <p:set>
                                      <p:cBhvr>
                                        <p:cTn id="81" dur="1" fill="hold">
                                          <p:stCondLst>
                                            <p:cond delay="0"/>
                                          </p:stCondLst>
                                        </p:cTn>
                                        <p:tgtEl>
                                          <p:spTgt spid="73"/>
                                        </p:tgtEl>
                                        <p:attrNameLst>
                                          <p:attrName>style.visibility</p:attrName>
                                        </p:attrNameLst>
                                      </p:cBhvr>
                                      <p:to>
                                        <p:strVal val="visible"/>
                                      </p:to>
                                    </p:set>
                                    <p:animEffect transition="in" filter="fade">
                                      <p:cBhvr>
                                        <p:cTn id="82" dur="1000"/>
                                        <p:tgtEl>
                                          <p:spTgt spid="73"/>
                                        </p:tgtEl>
                                      </p:cBhvr>
                                    </p:animEffect>
                                    <p:anim calcmode="lin" valueType="num">
                                      <p:cBhvr>
                                        <p:cTn id="83" dur="1000" fill="hold"/>
                                        <p:tgtEl>
                                          <p:spTgt spid="73"/>
                                        </p:tgtEl>
                                        <p:attrNameLst>
                                          <p:attrName>ppt_x</p:attrName>
                                        </p:attrNameLst>
                                      </p:cBhvr>
                                      <p:tavLst>
                                        <p:tav tm="0">
                                          <p:val>
                                            <p:strVal val="#ppt_x"/>
                                          </p:val>
                                        </p:tav>
                                        <p:tav tm="100000">
                                          <p:val>
                                            <p:strVal val="#ppt_x"/>
                                          </p:val>
                                        </p:tav>
                                      </p:tavLst>
                                    </p:anim>
                                    <p:anim calcmode="lin" valueType="num">
                                      <p:cBhvr>
                                        <p:cTn id="84" dur="1000" fill="hold"/>
                                        <p:tgtEl>
                                          <p:spTgt spid="7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p:bldP spid="58" grpId="0" animBg="1"/>
      <p:bldP spid="60" grpId="0" animBg="1"/>
      <p:bldP spid="62" grpId="0" animBg="1"/>
      <p:bldP spid="64" grpId="0" animBg="1"/>
      <p:bldP spid="66" grpId="0" animBg="1"/>
      <p:bldP spid="68" grpId="0"/>
      <p:bldP spid="69" grpId="0"/>
      <p:bldP spid="70" grpId="0"/>
      <p:bldP spid="71" grpId="0"/>
      <p:bldP spid="74"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reeform: Shape 29">
            <a:extLst>
              <a:ext uri="{FF2B5EF4-FFF2-40B4-BE49-F238E27FC236}">
                <a16:creationId xmlns:a16="http://schemas.microsoft.com/office/drawing/2014/main" id="{F5F20C36-DD58-D949-AFD2-044AC47038FB}"/>
              </a:ext>
            </a:extLst>
          </p:cNvPr>
          <p:cNvSpPr/>
          <p:nvPr/>
        </p:nvSpPr>
        <p:spPr>
          <a:xfrm>
            <a:off x="310372" y="-1"/>
            <a:ext cx="2750338" cy="1535481"/>
          </a:xfrm>
          <a:custGeom>
            <a:avLst/>
            <a:gdLst>
              <a:gd name="connsiteX0" fmla="*/ 10108 w 2750338"/>
              <a:gd name="connsiteY0" fmla="*/ 0 h 1535481"/>
              <a:gd name="connsiteX1" fmla="*/ 2740230 w 2750338"/>
              <a:gd name="connsiteY1" fmla="*/ 0 h 1535481"/>
              <a:gd name="connsiteX2" fmla="*/ 2743238 w 2750338"/>
              <a:gd name="connsiteY2" fmla="*/ 19709 h 1535481"/>
              <a:gd name="connsiteX3" fmla="*/ 2750338 w 2750338"/>
              <a:gd name="connsiteY3" fmla="*/ 160312 h 1535481"/>
              <a:gd name="connsiteX4" fmla="*/ 1375169 w 2750338"/>
              <a:gd name="connsiteY4" fmla="*/ 1535481 h 1535481"/>
              <a:gd name="connsiteX5" fmla="*/ 0 w 2750338"/>
              <a:gd name="connsiteY5" fmla="*/ 160312 h 1535481"/>
              <a:gd name="connsiteX6" fmla="*/ 7100 w 2750338"/>
              <a:gd name="connsiteY6" fmla="*/ 19709 h 1535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50338" h="1535481">
                <a:moveTo>
                  <a:pt x="10108" y="0"/>
                </a:moveTo>
                <a:lnTo>
                  <a:pt x="2740230" y="0"/>
                </a:lnTo>
                <a:lnTo>
                  <a:pt x="2743238" y="19709"/>
                </a:lnTo>
                <a:cubicBezTo>
                  <a:pt x="2747933" y="65938"/>
                  <a:pt x="2750338" y="112844"/>
                  <a:pt x="2750338" y="160312"/>
                </a:cubicBezTo>
                <a:cubicBezTo>
                  <a:pt x="2750338" y="919797"/>
                  <a:pt x="2134654" y="1535481"/>
                  <a:pt x="1375169" y="1535481"/>
                </a:cubicBezTo>
                <a:cubicBezTo>
                  <a:pt x="615684" y="1535481"/>
                  <a:pt x="0" y="919797"/>
                  <a:pt x="0" y="160312"/>
                </a:cubicBezTo>
                <a:cubicBezTo>
                  <a:pt x="0" y="112844"/>
                  <a:pt x="2405" y="65938"/>
                  <a:pt x="7100" y="19709"/>
                </a:cubicBezTo>
                <a:close/>
              </a:path>
            </a:pathLst>
          </a:custGeom>
          <a:solidFill>
            <a:srgbClr val="EBACB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Source Sans Pro" panose="020B0503030403020204" pitchFamily="34" charset="0"/>
              <a:ea typeface="Source Sans Pro" panose="020B0503030403020204" pitchFamily="34" charset="0"/>
            </a:endParaRPr>
          </a:p>
        </p:txBody>
      </p:sp>
      <p:sp>
        <p:nvSpPr>
          <p:cNvPr id="8" name="Freeform: Shape 34">
            <a:extLst>
              <a:ext uri="{FF2B5EF4-FFF2-40B4-BE49-F238E27FC236}">
                <a16:creationId xmlns:a16="http://schemas.microsoft.com/office/drawing/2014/main" id="{3CDB65F4-5F59-8B4C-9EB3-108BC7B494B5}"/>
              </a:ext>
            </a:extLst>
          </p:cNvPr>
          <p:cNvSpPr/>
          <p:nvPr/>
        </p:nvSpPr>
        <p:spPr>
          <a:xfrm rot="5400000">
            <a:off x="10780492" y="5200913"/>
            <a:ext cx="2147096" cy="675921"/>
          </a:xfrm>
          <a:custGeom>
            <a:avLst/>
            <a:gdLst>
              <a:gd name="connsiteX0" fmla="*/ 0 w 4758721"/>
              <a:gd name="connsiteY0" fmla="*/ 0 h 1498079"/>
              <a:gd name="connsiteX1" fmla="*/ 4758721 w 4758721"/>
              <a:gd name="connsiteY1" fmla="*/ 0 h 1498079"/>
              <a:gd name="connsiteX2" fmla="*/ 4730813 w 4758721"/>
              <a:gd name="connsiteY2" fmla="*/ 59781 h 1498079"/>
              <a:gd name="connsiteX3" fmla="*/ 2379360 w 4758721"/>
              <a:gd name="connsiteY3" fmla="*/ 1498079 h 1498079"/>
              <a:gd name="connsiteX4" fmla="*/ 27908 w 4758721"/>
              <a:gd name="connsiteY4" fmla="*/ 59781 h 14980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58721" h="1498079">
                <a:moveTo>
                  <a:pt x="0" y="0"/>
                </a:moveTo>
                <a:lnTo>
                  <a:pt x="4758721" y="0"/>
                </a:lnTo>
                <a:lnTo>
                  <a:pt x="4730813" y="59781"/>
                </a:lnTo>
                <a:cubicBezTo>
                  <a:pt x="4293453" y="913666"/>
                  <a:pt x="3404656" y="1498079"/>
                  <a:pt x="2379360" y="1498079"/>
                </a:cubicBezTo>
                <a:cubicBezTo>
                  <a:pt x="1354064" y="1498079"/>
                  <a:pt x="465267" y="913666"/>
                  <a:pt x="27908" y="59781"/>
                </a:cubicBezTo>
                <a:close/>
              </a:path>
            </a:pathLst>
          </a:custGeom>
          <a:solidFill>
            <a:srgbClr val="EBAC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9" name="Multiply 8">
            <a:extLst>
              <a:ext uri="{FF2B5EF4-FFF2-40B4-BE49-F238E27FC236}">
                <a16:creationId xmlns:a16="http://schemas.microsoft.com/office/drawing/2014/main" id="{21822198-8B40-D04D-8AC8-821098D00CD4}"/>
              </a:ext>
            </a:extLst>
          </p:cNvPr>
          <p:cNvSpPr/>
          <p:nvPr/>
        </p:nvSpPr>
        <p:spPr>
          <a:xfrm>
            <a:off x="68142" y="383544"/>
            <a:ext cx="1617399" cy="1617399"/>
          </a:xfrm>
          <a:prstGeom prst="mathMultiply">
            <a:avLst>
              <a:gd name="adj1" fmla="val 13341"/>
            </a:avLst>
          </a:prstGeom>
          <a:solidFill>
            <a:srgbClr val="045B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DA27E0A5-5A68-F543-8F6F-3F1D6A9C9CCA}"/>
              </a:ext>
            </a:extLst>
          </p:cNvPr>
          <p:cNvSpPr>
            <a:spLocks noGrp="1"/>
          </p:cNvSpPr>
          <p:nvPr>
            <p:ph type="title"/>
          </p:nvPr>
        </p:nvSpPr>
        <p:spPr>
          <a:xfrm>
            <a:off x="630937" y="1919024"/>
            <a:ext cx="2644924" cy="732789"/>
          </a:xfrm>
        </p:spPr>
        <p:txBody>
          <a:bodyPr vert="horz" lIns="91440" tIns="45720" rIns="91440" bIns="45720" rtlCol="0" anchor="b">
            <a:normAutofit/>
          </a:bodyPr>
          <a:lstStyle/>
          <a:p>
            <a:r>
              <a:rPr lang="en-US" altLang="zh-CN" sz="4000" b="1" kern="1200">
                <a:solidFill>
                  <a:schemeClr val="tx1"/>
                </a:solidFill>
                <a:latin typeface="+mn-lt"/>
                <a:cs typeface="Calibri Light" panose="020F0302020204030204" pitchFamily="34" charset="0"/>
              </a:rPr>
              <a:t>Motivation</a:t>
            </a:r>
            <a:r>
              <a:rPr lang="en-US" altLang="zh-CN" sz="4000" kern="1200">
                <a:solidFill>
                  <a:schemeClr val="tx1"/>
                </a:solidFill>
                <a:effectLst/>
                <a:latin typeface="Calibri Light" panose="020F0302020204030204" pitchFamily="34" charset="0"/>
                <a:cs typeface="Calibri Light" panose="020F0302020204030204" pitchFamily="34" charset="0"/>
              </a:rPr>
              <a:t> </a:t>
            </a:r>
            <a:endParaRPr kumimoji="1" lang="en-US" altLang="zh-CN" sz="4000" kern="1200">
              <a:solidFill>
                <a:schemeClr val="tx1"/>
              </a:solidFill>
              <a:latin typeface="Calibri Light" panose="020F0302020204030204" pitchFamily="34" charset="0"/>
              <a:cs typeface="Calibri Light" panose="020F0302020204030204" pitchFamily="34" charset="0"/>
            </a:endParaRPr>
          </a:p>
        </p:txBody>
      </p:sp>
      <p:sp>
        <p:nvSpPr>
          <p:cNvPr id="3" name="文本框 2">
            <a:extLst>
              <a:ext uri="{FF2B5EF4-FFF2-40B4-BE49-F238E27FC236}">
                <a16:creationId xmlns:a16="http://schemas.microsoft.com/office/drawing/2014/main" id="{FA638FB7-F8EE-BB4A-B480-2BF87A519954}"/>
              </a:ext>
            </a:extLst>
          </p:cNvPr>
          <p:cNvSpPr txBox="1"/>
          <p:nvPr/>
        </p:nvSpPr>
        <p:spPr>
          <a:xfrm>
            <a:off x="630936" y="2720530"/>
            <a:ext cx="6963664" cy="1038449"/>
          </a:xfrm>
          <a:prstGeom prst="rect">
            <a:avLst/>
          </a:prstGeom>
        </p:spPr>
        <p:txBody>
          <a:bodyPr vert="horz" lIns="91440" tIns="45720" rIns="91440" bIns="45720" rtlCol="0" anchor="t">
            <a:noAutofit/>
          </a:bodyPr>
          <a:lstStyle/>
          <a:p>
            <a:pPr>
              <a:lnSpc>
                <a:spcPct val="90000"/>
              </a:lnSpc>
              <a:spcAft>
                <a:spcPts val="600"/>
              </a:spcAft>
            </a:pPr>
            <a:r>
              <a:rPr lang="en-US" altLang="zh-CN" sz="2500">
                <a:ea typeface="等线"/>
                <a:cs typeface="Calibri Light"/>
              </a:rPr>
              <a:t>	 </a:t>
            </a:r>
            <a:r>
              <a:rPr lang="en-GB" altLang="zh-CN" sz="2500">
                <a:cs typeface="Calibri Light" panose="020F0302020204030204" pitchFamily="34" charset="0"/>
              </a:rPr>
              <a:t>we hope to develop a "self-help" tool to let limited psychological counselling services help those who need it more</a:t>
            </a:r>
          </a:p>
          <a:p>
            <a:pPr>
              <a:lnSpc>
                <a:spcPct val="90000"/>
              </a:lnSpc>
              <a:spcAft>
                <a:spcPts val="600"/>
              </a:spcAft>
            </a:pPr>
            <a:endParaRPr lang="en-US" altLang="zh-CN" sz="2500">
              <a:highlight>
                <a:srgbClr val="FFFF00"/>
              </a:highlight>
              <a:ea typeface="等线"/>
              <a:cs typeface="Calibri Light"/>
            </a:endParaRPr>
          </a:p>
        </p:txBody>
      </p:sp>
      <p:pic>
        <p:nvPicPr>
          <p:cNvPr id="4" name="内容占位符 3">
            <a:extLst>
              <a:ext uri="{FF2B5EF4-FFF2-40B4-BE49-F238E27FC236}">
                <a16:creationId xmlns:a16="http://schemas.microsoft.com/office/drawing/2014/main" id="{2DBA56E7-A199-B344-8D32-258D526401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9048" y="1695778"/>
            <a:ext cx="5458968" cy="3466444"/>
          </a:xfrm>
          <a:prstGeom prst="rect">
            <a:avLst/>
          </a:prstGeom>
        </p:spPr>
      </p:pic>
      <p:sp>
        <p:nvSpPr>
          <p:cNvPr id="5" name="TextBox 4">
            <a:extLst>
              <a:ext uri="{FF2B5EF4-FFF2-40B4-BE49-F238E27FC236}">
                <a16:creationId xmlns:a16="http://schemas.microsoft.com/office/drawing/2014/main" id="{2012FADF-6753-9540-B341-E1992979F5D3}"/>
              </a:ext>
            </a:extLst>
          </p:cNvPr>
          <p:cNvSpPr txBox="1"/>
          <p:nvPr/>
        </p:nvSpPr>
        <p:spPr>
          <a:xfrm>
            <a:off x="663356" y="4155725"/>
            <a:ext cx="1180109" cy="984885"/>
          </a:xfrm>
          <a:prstGeom prst="rect">
            <a:avLst/>
          </a:prstGeom>
          <a:noFill/>
        </p:spPr>
        <p:txBody>
          <a:bodyPr wrap="square" rtlCol="0">
            <a:spAutoFit/>
          </a:bodyPr>
          <a:lstStyle/>
          <a:p>
            <a:r>
              <a:rPr lang="en-US" altLang="zh-CN" sz="4000" b="1">
                <a:ea typeface="+mj-ea"/>
                <a:cs typeface="Calibri Light" panose="020F0302020204030204" pitchFamily="34" charset="0"/>
              </a:rPr>
              <a:t>Aim</a:t>
            </a:r>
          </a:p>
          <a:p>
            <a:endParaRPr kumimoji="1" lang="zh-CN" altLang="en-US"/>
          </a:p>
        </p:txBody>
      </p:sp>
      <p:sp>
        <p:nvSpPr>
          <p:cNvPr id="6" name="Rectangle 5">
            <a:extLst>
              <a:ext uri="{FF2B5EF4-FFF2-40B4-BE49-F238E27FC236}">
                <a16:creationId xmlns:a16="http://schemas.microsoft.com/office/drawing/2014/main" id="{0ECC76A9-6710-F847-84E5-543E558851E5}"/>
              </a:ext>
            </a:extLst>
          </p:cNvPr>
          <p:cNvSpPr/>
          <p:nvPr/>
        </p:nvSpPr>
        <p:spPr>
          <a:xfrm>
            <a:off x="663356" y="4875312"/>
            <a:ext cx="8163144" cy="1246495"/>
          </a:xfrm>
          <a:prstGeom prst="rect">
            <a:avLst/>
          </a:prstGeom>
        </p:spPr>
        <p:txBody>
          <a:bodyPr wrap="square">
            <a:spAutoFit/>
          </a:bodyPr>
          <a:lstStyle/>
          <a:p>
            <a:r>
              <a:rPr lang="en-US" altLang="zh-CN" sz="2500">
                <a:cs typeface="Calibri Light" panose="020F0302020204030204" pitchFamily="34" charset="0"/>
              </a:rPr>
              <a:t>	 Develop a chatbot to detect the user stress during communication and a dashboard to visually shows the statistical data. </a:t>
            </a:r>
          </a:p>
        </p:txBody>
      </p:sp>
      <p:sp>
        <p:nvSpPr>
          <p:cNvPr id="10" name="Slide Number Placeholder 9">
            <a:extLst>
              <a:ext uri="{FF2B5EF4-FFF2-40B4-BE49-F238E27FC236}">
                <a16:creationId xmlns:a16="http://schemas.microsoft.com/office/drawing/2014/main" id="{404A9FCE-EAD8-424F-AB0D-DF36C1D9C40D}"/>
              </a:ext>
            </a:extLst>
          </p:cNvPr>
          <p:cNvSpPr>
            <a:spLocks noGrp="1"/>
          </p:cNvSpPr>
          <p:nvPr>
            <p:ph type="sldNum" sz="quarter" idx="12"/>
          </p:nvPr>
        </p:nvSpPr>
        <p:spPr/>
        <p:txBody>
          <a:bodyPr/>
          <a:lstStyle/>
          <a:p>
            <a:fld id="{DC9EB073-1296-C340-B9E1-8C6B700A278E}" type="slidenum">
              <a:rPr lang="en-TH" smtClean="0"/>
              <a:t>65</a:t>
            </a:fld>
            <a:endParaRPr lang="en-TH"/>
          </a:p>
        </p:txBody>
      </p:sp>
    </p:spTree>
    <p:extLst>
      <p:ext uri="{BB962C8B-B14F-4D97-AF65-F5344CB8AC3E}">
        <p14:creationId xmlns:p14="http://schemas.microsoft.com/office/powerpoint/2010/main" val="1810571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par>
                          <p:cTn id="8" fill="hold">
                            <p:stCondLst>
                              <p:cond delay="500"/>
                            </p:stCondLst>
                            <p:childTnLst>
                              <p:par>
                                <p:cTn id="9" presetID="12" presetClass="entr" presetSubtype="4"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p:tgtEl>
                                          <p:spTgt spid="2"/>
                                        </p:tgtEl>
                                        <p:attrNameLst>
                                          <p:attrName>ppt_y</p:attrName>
                                        </p:attrNameLst>
                                      </p:cBhvr>
                                      <p:tavLst>
                                        <p:tav tm="0">
                                          <p:val>
                                            <p:strVal val="#ppt_y+#ppt_h*1.125000"/>
                                          </p:val>
                                        </p:tav>
                                        <p:tav tm="100000">
                                          <p:val>
                                            <p:strVal val="#ppt_y"/>
                                          </p:val>
                                        </p:tav>
                                      </p:tavLst>
                                    </p:anim>
                                    <p:animEffect transition="in" filter="wipe(up)">
                                      <p:cBhvr>
                                        <p:cTn id="12" dur="500"/>
                                        <p:tgtEl>
                                          <p:spTgt spid="2"/>
                                        </p:tgtEl>
                                      </p:cBhvr>
                                    </p:animEffect>
                                  </p:childTnLst>
                                </p:cTn>
                              </p:par>
                              <p:par>
                                <p:cTn id="13" presetID="12" presetClass="entr" presetSubtype="1"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500"/>
                                        <p:tgtEl>
                                          <p:spTgt spid="3"/>
                                        </p:tgtEl>
                                        <p:attrNameLst>
                                          <p:attrName>ppt_y</p:attrName>
                                        </p:attrNameLst>
                                      </p:cBhvr>
                                      <p:tavLst>
                                        <p:tav tm="0">
                                          <p:val>
                                            <p:strVal val="#ppt_y-#ppt_h*1.125000"/>
                                          </p:val>
                                        </p:tav>
                                        <p:tav tm="100000">
                                          <p:val>
                                            <p:strVal val="#ppt_y"/>
                                          </p:val>
                                        </p:tav>
                                      </p:tavLst>
                                    </p:anim>
                                    <p:animEffect transition="in" filter="wipe(down)">
                                      <p:cBhvr>
                                        <p:cTn id="16" dur="500"/>
                                        <p:tgtEl>
                                          <p:spTgt spid="3"/>
                                        </p:tgtEl>
                                      </p:cBhvr>
                                    </p:animEffect>
                                  </p:childTnLst>
                                </p:cTn>
                              </p:par>
                              <p:par>
                                <p:cTn id="17" presetID="12" presetClass="entr" presetSubtype="4"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p:tgtEl>
                                          <p:spTgt spid="5"/>
                                        </p:tgtEl>
                                        <p:attrNameLst>
                                          <p:attrName>ppt_y</p:attrName>
                                        </p:attrNameLst>
                                      </p:cBhvr>
                                      <p:tavLst>
                                        <p:tav tm="0">
                                          <p:val>
                                            <p:strVal val="#ppt_y+#ppt_h*1.125000"/>
                                          </p:val>
                                        </p:tav>
                                        <p:tav tm="100000">
                                          <p:val>
                                            <p:strVal val="#ppt_y"/>
                                          </p:val>
                                        </p:tav>
                                      </p:tavLst>
                                    </p:anim>
                                    <p:animEffect transition="in" filter="wipe(up)">
                                      <p:cBhvr>
                                        <p:cTn id="20" dur="500"/>
                                        <p:tgtEl>
                                          <p:spTgt spid="5"/>
                                        </p:tgtEl>
                                      </p:cBhvr>
                                    </p:animEffect>
                                  </p:childTnLst>
                                </p:cTn>
                              </p:par>
                              <p:par>
                                <p:cTn id="21" presetID="12" presetClass="entr" presetSubtype="1"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additive="base">
                                        <p:cTn id="23" dur="500"/>
                                        <p:tgtEl>
                                          <p:spTgt spid="6"/>
                                        </p:tgtEl>
                                        <p:attrNameLst>
                                          <p:attrName>ppt_y</p:attrName>
                                        </p:attrNameLst>
                                      </p:cBhvr>
                                      <p:tavLst>
                                        <p:tav tm="0">
                                          <p:val>
                                            <p:strVal val="#ppt_y-#ppt_h*1.125000"/>
                                          </p:val>
                                        </p:tav>
                                        <p:tav tm="100000">
                                          <p:val>
                                            <p:strVal val="#ppt_y"/>
                                          </p:val>
                                        </p:tav>
                                      </p:tavLst>
                                    </p:anim>
                                    <p:animEffect transition="in" filter="wipe(down)">
                                      <p:cBhvr>
                                        <p:cTn id="2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5" grpId="0"/>
      <p:bldP spid="6"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A0BBF0-D5CE-3F46-AB86-E93CE05212AC}"/>
              </a:ext>
            </a:extLst>
          </p:cNvPr>
          <p:cNvSpPr txBox="1"/>
          <p:nvPr/>
        </p:nvSpPr>
        <p:spPr>
          <a:xfrm>
            <a:off x="403945" y="452012"/>
            <a:ext cx="4233916" cy="984885"/>
          </a:xfrm>
          <a:prstGeom prst="rect">
            <a:avLst/>
          </a:prstGeom>
          <a:noFill/>
        </p:spPr>
        <p:txBody>
          <a:bodyPr wrap="none" rtlCol="0">
            <a:spAutoFit/>
          </a:bodyPr>
          <a:lstStyle/>
          <a:p>
            <a:r>
              <a:rPr lang="en-TH" sz="4000" b="1" dirty="0"/>
              <a:t>Feature Overview </a:t>
            </a:r>
          </a:p>
          <a:p>
            <a:endParaRPr kumimoji="1" lang="zh-CN" altLang="en-US" dirty="0"/>
          </a:p>
        </p:txBody>
      </p:sp>
      <p:grpSp>
        <p:nvGrpSpPr>
          <p:cNvPr id="4" name="Group 3">
            <a:extLst>
              <a:ext uri="{FF2B5EF4-FFF2-40B4-BE49-F238E27FC236}">
                <a16:creationId xmlns:a16="http://schemas.microsoft.com/office/drawing/2014/main" id="{8DF4400F-8A87-0D4B-880C-A63AFA4711B4}"/>
              </a:ext>
            </a:extLst>
          </p:cNvPr>
          <p:cNvGrpSpPr/>
          <p:nvPr/>
        </p:nvGrpSpPr>
        <p:grpSpPr>
          <a:xfrm>
            <a:off x="638782" y="1718024"/>
            <a:ext cx="5708129" cy="4276504"/>
            <a:chOff x="638782" y="1718024"/>
            <a:chExt cx="5708129" cy="4276504"/>
          </a:xfrm>
        </p:grpSpPr>
        <p:sp>
          <p:nvSpPr>
            <p:cNvPr id="7" name="矩形 6">
              <a:extLst>
                <a:ext uri="{FF2B5EF4-FFF2-40B4-BE49-F238E27FC236}">
                  <a16:creationId xmlns:a16="http://schemas.microsoft.com/office/drawing/2014/main" id="{A8E371BA-29B9-DD48-BAEB-8484792F6960}"/>
                </a:ext>
              </a:extLst>
            </p:cNvPr>
            <p:cNvSpPr/>
            <p:nvPr/>
          </p:nvSpPr>
          <p:spPr>
            <a:xfrm>
              <a:off x="708849" y="2713129"/>
              <a:ext cx="2701136" cy="2344912"/>
            </a:xfrm>
            <a:prstGeom prst="rect">
              <a:avLst/>
            </a:prstGeom>
            <a:solidFill>
              <a:schemeClr val="tx1">
                <a:lumMod val="50000"/>
                <a:lumOff val="50000"/>
                <a:alpha val="5000"/>
              </a:schemeClr>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rmAutofit/>
            </a:bodyPr>
            <a:lstStyle/>
            <a:p>
              <a:pPr algn="ctr" defTabSz="913765"/>
              <a:endParaRPr lang="zh-CN" altLang="en-US" sz="2000" b="1">
                <a:solidFill>
                  <a:schemeClr val="bg1"/>
                </a:solidFill>
              </a:endParaRPr>
            </a:p>
          </p:txBody>
        </p:sp>
        <p:sp>
          <p:nvSpPr>
            <p:cNvPr id="8" name="文本框 7">
              <a:extLst>
                <a:ext uri="{FF2B5EF4-FFF2-40B4-BE49-F238E27FC236}">
                  <a16:creationId xmlns:a16="http://schemas.microsoft.com/office/drawing/2014/main" id="{584034E6-39B1-BC40-BB96-3768F4140617}"/>
                </a:ext>
              </a:extLst>
            </p:cNvPr>
            <p:cNvSpPr txBox="1"/>
            <p:nvPr/>
          </p:nvSpPr>
          <p:spPr>
            <a:xfrm>
              <a:off x="908457" y="3295886"/>
              <a:ext cx="2284165" cy="1231106"/>
            </a:xfrm>
            <a:prstGeom prst="rect">
              <a:avLst/>
            </a:prstGeom>
            <a:noFill/>
          </p:spPr>
          <p:txBody>
            <a:bodyPr wrap="square" rtlCol="0">
              <a:spAutoFit/>
            </a:bodyPr>
            <a:lstStyle/>
            <a:p>
              <a:r>
                <a:rPr lang="en-US" sz="2000" b="1"/>
                <a:t>Data cleaning, Data preprocessing, Data analysis</a:t>
              </a:r>
              <a:endParaRPr lang="en-TH" sz="2000" b="1"/>
            </a:p>
            <a:p>
              <a:endParaRPr kumimoji="0" lang="en-US" altLang="zh-CN" sz="1400" b="1" i="0" u="none" strike="noStrike" kern="1200" cap="none" spc="0" normalizeH="0" baseline="0" noProof="0">
                <a:ln>
                  <a:noFill/>
                </a:ln>
                <a:effectLst/>
                <a:uLnTx/>
                <a:uFillTx/>
              </a:endParaRPr>
            </a:p>
          </p:txBody>
        </p:sp>
        <p:sp>
          <p:nvSpPr>
            <p:cNvPr id="9" name="文本框 8">
              <a:extLst>
                <a:ext uri="{FF2B5EF4-FFF2-40B4-BE49-F238E27FC236}">
                  <a16:creationId xmlns:a16="http://schemas.microsoft.com/office/drawing/2014/main" id="{7B206C3A-A5DF-E141-A703-C2F1D7C74D67}"/>
                </a:ext>
              </a:extLst>
            </p:cNvPr>
            <p:cNvSpPr txBox="1"/>
            <p:nvPr/>
          </p:nvSpPr>
          <p:spPr>
            <a:xfrm>
              <a:off x="638782" y="4294172"/>
              <a:ext cx="2511665" cy="646331"/>
            </a:xfrm>
            <a:prstGeom prst="rect">
              <a:avLst/>
            </a:prstGeom>
            <a:noFill/>
          </p:spPr>
          <p:txBody>
            <a:bodyPr wrap="square" rtlCol="0">
              <a:spAutoFit/>
            </a:bodyPr>
            <a:lstStyle/>
            <a:p>
              <a:pPr marL="742950" lvl="1" indent="-285750">
                <a:buFontTx/>
                <a:buChar char="-"/>
              </a:pPr>
              <a:r>
                <a:rPr lang="en-US"/>
                <a:t>Analyze sentences.</a:t>
              </a:r>
              <a:endParaRPr lang="en-TH"/>
            </a:p>
          </p:txBody>
        </p:sp>
        <p:sp>
          <p:nvSpPr>
            <p:cNvPr id="10" name="文本框 9">
              <a:extLst>
                <a:ext uri="{FF2B5EF4-FFF2-40B4-BE49-F238E27FC236}">
                  <a16:creationId xmlns:a16="http://schemas.microsoft.com/office/drawing/2014/main" id="{5944E5E1-6D5E-A749-BD64-9F7B9565C091}"/>
                </a:ext>
              </a:extLst>
            </p:cNvPr>
            <p:cNvSpPr txBox="1"/>
            <p:nvPr/>
          </p:nvSpPr>
          <p:spPr>
            <a:xfrm>
              <a:off x="764791" y="2838025"/>
              <a:ext cx="538471" cy="461665"/>
            </a:xfrm>
            <a:prstGeom prst="rect">
              <a:avLst/>
            </a:prstGeom>
            <a:noFill/>
            <a:effectLst/>
          </p:spPr>
          <p:txBody>
            <a:bodyPr wrap="square" rtlCol="0">
              <a:spAutoFit/>
            </a:bodyPr>
            <a:lstStyle>
              <a:defPPr>
                <a:defRPr lang="zh-CN"/>
              </a:defPPr>
              <a:lvl1pPr>
                <a:defRPr sz="3200" b="1" i="1">
                  <a:gradFill>
                    <a:gsLst>
                      <a:gs pos="0">
                        <a:schemeClr val="accent1">
                          <a:lumMod val="60000"/>
                          <a:lumOff val="40000"/>
                        </a:schemeClr>
                      </a:gs>
                      <a:gs pos="60000">
                        <a:schemeClr val="accent1"/>
                      </a:gs>
                    </a:gsLst>
                    <a:lin ang="2700000" scaled="0"/>
                  </a:gradFill>
                  <a:effectLst>
                    <a:outerShdw blurRad="76200" dist="50800" dir="5400000" algn="ctr" rotWithShape="0">
                      <a:schemeClr val="accent1">
                        <a:alpha val="20000"/>
                      </a:schemeClr>
                    </a:outerShdw>
                  </a:effectLst>
                </a:defRPr>
              </a:lvl1pPr>
            </a:lstStyle>
            <a:p>
              <a:pPr algn="r"/>
              <a:r>
                <a:rPr lang="en-US" altLang="zh-CN" sz="2400" i="0" dirty="0"/>
                <a:t>05.</a:t>
              </a:r>
              <a:endParaRPr lang="zh-CN" altLang="en-US" sz="2400" i="0" dirty="0"/>
            </a:p>
          </p:txBody>
        </p:sp>
        <p:sp>
          <p:nvSpPr>
            <p:cNvPr id="11" name="矩形 10">
              <a:extLst>
                <a:ext uri="{FF2B5EF4-FFF2-40B4-BE49-F238E27FC236}">
                  <a16:creationId xmlns:a16="http://schemas.microsoft.com/office/drawing/2014/main" id="{E36B6A6A-48D5-BF4D-A619-86B0CF9047DC}"/>
                </a:ext>
              </a:extLst>
            </p:cNvPr>
            <p:cNvSpPr/>
            <p:nvPr/>
          </p:nvSpPr>
          <p:spPr>
            <a:xfrm>
              <a:off x="3645775" y="4205460"/>
              <a:ext cx="2701136" cy="1789068"/>
            </a:xfrm>
            <a:prstGeom prst="rect">
              <a:avLst/>
            </a:prstGeom>
            <a:solidFill>
              <a:schemeClr val="tx1">
                <a:lumMod val="50000"/>
                <a:lumOff val="50000"/>
                <a:alpha val="5000"/>
              </a:schemeClr>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rmAutofit/>
            </a:bodyPr>
            <a:lstStyle/>
            <a:p>
              <a:pPr algn="ctr" defTabSz="913765"/>
              <a:endParaRPr lang="zh-CN" altLang="en-US" sz="2000" b="1">
                <a:solidFill>
                  <a:schemeClr val="bg1"/>
                </a:solidFill>
              </a:endParaRPr>
            </a:p>
          </p:txBody>
        </p:sp>
        <p:sp>
          <p:nvSpPr>
            <p:cNvPr id="12" name="文本框 11">
              <a:extLst>
                <a:ext uri="{FF2B5EF4-FFF2-40B4-BE49-F238E27FC236}">
                  <a16:creationId xmlns:a16="http://schemas.microsoft.com/office/drawing/2014/main" id="{F939FDCA-8F14-584C-BFC7-5298DF4F0CEE}"/>
                </a:ext>
              </a:extLst>
            </p:cNvPr>
            <p:cNvSpPr txBox="1"/>
            <p:nvPr/>
          </p:nvSpPr>
          <p:spPr>
            <a:xfrm>
              <a:off x="3730895" y="4783867"/>
              <a:ext cx="2382944" cy="400108"/>
            </a:xfrm>
            <a:prstGeom prst="rect">
              <a:avLst/>
            </a:prstGeom>
            <a:noFill/>
          </p:spPr>
          <p:txBody>
            <a:bodyPr wrap="square" rtlCol="0">
              <a:spAutoFit/>
            </a:bodyPr>
            <a:lstStyle/>
            <a:p>
              <a:r>
                <a:rPr lang="en-US" sz="2000" b="1"/>
                <a:t>Notification</a:t>
              </a:r>
              <a:endParaRPr lang="en-TH" sz="2000" b="1"/>
            </a:p>
          </p:txBody>
        </p:sp>
        <p:sp>
          <p:nvSpPr>
            <p:cNvPr id="13" name="文本框 12">
              <a:extLst>
                <a:ext uri="{FF2B5EF4-FFF2-40B4-BE49-F238E27FC236}">
                  <a16:creationId xmlns:a16="http://schemas.microsoft.com/office/drawing/2014/main" id="{493C309D-D83C-8E49-AEE7-D26D8A3B5ECB}"/>
                </a:ext>
              </a:extLst>
            </p:cNvPr>
            <p:cNvSpPr txBox="1"/>
            <p:nvPr/>
          </p:nvSpPr>
          <p:spPr>
            <a:xfrm>
              <a:off x="3410746" y="5156125"/>
              <a:ext cx="2783978" cy="646331"/>
            </a:xfrm>
            <a:prstGeom prst="rect">
              <a:avLst/>
            </a:prstGeom>
            <a:noFill/>
          </p:spPr>
          <p:txBody>
            <a:bodyPr wrap="square" rtlCol="0">
              <a:spAutoFit/>
            </a:bodyPr>
            <a:lstStyle/>
            <a:p>
              <a:pPr marL="742950" lvl="1" indent="-285750">
                <a:buFontTx/>
                <a:buChar char="-"/>
              </a:pPr>
              <a:r>
                <a:rPr lang="en-TH" dirty="0"/>
                <a:t>View </a:t>
              </a:r>
              <a:r>
                <a:rPr lang="en-US" dirty="0"/>
                <a:t>notification message.</a:t>
              </a:r>
              <a:endParaRPr lang="en-TH" dirty="0"/>
            </a:p>
          </p:txBody>
        </p:sp>
        <p:sp>
          <p:nvSpPr>
            <p:cNvPr id="14" name="文本框 13">
              <a:extLst>
                <a:ext uri="{FF2B5EF4-FFF2-40B4-BE49-F238E27FC236}">
                  <a16:creationId xmlns:a16="http://schemas.microsoft.com/office/drawing/2014/main" id="{C1CC31A7-29A6-5B41-B4A3-EA7133C983BC}"/>
                </a:ext>
              </a:extLst>
            </p:cNvPr>
            <p:cNvSpPr txBox="1"/>
            <p:nvPr/>
          </p:nvSpPr>
          <p:spPr>
            <a:xfrm>
              <a:off x="3730892" y="4335570"/>
              <a:ext cx="577402" cy="461665"/>
            </a:xfrm>
            <a:prstGeom prst="rect">
              <a:avLst/>
            </a:prstGeom>
            <a:noFill/>
            <a:effectLst/>
          </p:spPr>
          <p:txBody>
            <a:bodyPr wrap="none" rtlCol="0">
              <a:spAutoFit/>
            </a:bodyPr>
            <a:lstStyle>
              <a:defPPr>
                <a:defRPr lang="zh-CN"/>
              </a:defPPr>
              <a:lvl1pPr>
                <a:defRPr sz="3200" b="1" i="0">
                  <a:gradFill>
                    <a:gsLst>
                      <a:gs pos="0">
                        <a:schemeClr val="accent3">
                          <a:lumMod val="60000"/>
                          <a:lumOff val="40000"/>
                        </a:schemeClr>
                      </a:gs>
                      <a:gs pos="60000">
                        <a:schemeClr val="accent3"/>
                      </a:gs>
                    </a:gsLst>
                    <a:lin ang="2700000" scaled="0"/>
                  </a:gradFill>
                  <a:effectLst>
                    <a:outerShdw blurRad="76200" dist="50800" dir="5400000" algn="ctr" rotWithShape="0">
                      <a:schemeClr val="accent3">
                        <a:alpha val="20000"/>
                      </a:schemeClr>
                    </a:outerShdw>
                  </a:effectLst>
                </a:defRPr>
              </a:lvl1pPr>
            </a:lstStyle>
            <a:p>
              <a:r>
                <a:rPr lang="en-US" altLang="zh-CN" sz="2400" dirty="0"/>
                <a:t>07.</a:t>
              </a:r>
              <a:endParaRPr lang="zh-CN" altLang="en-US" sz="2400" dirty="0"/>
            </a:p>
          </p:txBody>
        </p:sp>
        <p:sp>
          <p:nvSpPr>
            <p:cNvPr id="16" name="文本框 15">
              <a:extLst>
                <a:ext uri="{FF2B5EF4-FFF2-40B4-BE49-F238E27FC236}">
                  <a16:creationId xmlns:a16="http://schemas.microsoft.com/office/drawing/2014/main" id="{5820C655-8EB4-8B43-A28A-3167B6E07B33}"/>
                </a:ext>
              </a:extLst>
            </p:cNvPr>
            <p:cNvSpPr txBox="1"/>
            <p:nvPr/>
          </p:nvSpPr>
          <p:spPr>
            <a:xfrm>
              <a:off x="3787540" y="1822752"/>
              <a:ext cx="2382944" cy="307777"/>
            </a:xfrm>
            <a:prstGeom prst="rect">
              <a:avLst/>
            </a:prstGeom>
            <a:noFill/>
          </p:spPr>
          <p:txBody>
            <a:bodyPr wrap="square" rtlCol="0">
              <a:spAutoFit/>
            </a:bodyPr>
            <a:lstStyle/>
            <a:p>
              <a:endParaRPr lang="en-TH" sz="1400"/>
            </a:p>
          </p:txBody>
        </p:sp>
        <p:sp>
          <p:nvSpPr>
            <p:cNvPr id="15" name="矩形 14">
              <a:extLst>
                <a:ext uri="{FF2B5EF4-FFF2-40B4-BE49-F238E27FC236}">
                  <a16:creationId xmlns:a16="http://schemas.microsoft.com/office/drawing/2014/main" id="{B4455306-7AC9-C944-9456-F6615F16E7C4}"/>
                </a:ext>
              </a:extLst>
            </p:cNvPr>
            <p:cNvSpPr/>
            <p:nvPr/>
          </p:nvSpPr>
          <p:spPr>
            <a:xfrm>
              <a:off x="3645775" y="1718024"/>
              <a:ext cx="2701136" cy="2344912"/>
            </a:xfrm>
            <a:prstGeom prst="rect">
              <a:avLst/>
            </a:prstGeom>
            <a:solidFill>
              <a:schemeClr val="tx1">
                <a:lumMod val="50000"/>
                <a:lumOff val="50000"/>
                <a:alpha val="5000"/>
              </a:schemeClr>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rmAutofit/>
            </a:bodyPr>
            <a:lstStyle/>
            <a:p>
              <a:pPr algn="ctr" defTabSz="913765"/>
              <a:endParaRPr lang="zh-CN" altLang="en-US" sz="2000" b="1">
                <a:solidFill>
                  <a:schemeClr val="bg1"/>
                </a:solidFill>
              </a:endParaRPr>
            </a:p>
          </p:txBody>
        </p:sp>
        <p:sp>
          <p:nvSpPr>
            <p:cNvPr id="17" name="文本框 16">
              <a:extLst>
                <a:ext uri="{FF2B5EF4-FFF2-40B4-BE49-F238E27FC236}">
                  <a16:creationId xmlns:a16="http://schemas.microsoft.com/office/drawing/2014/main" id="{BEAA2A20-C13A-9549-BC25-7897F9A9B2CC}"/>
                </a:ext>
              </a:extLst>
            </p:cNvPr>
            <p:cNvSpPr txBox="1"/>
            <p:nvPr/>
          </p:nvSpPr>
          <p:spPr>
            <a:xfrm>
              <a:off x="3562533" y="2713129"/>
              <a:ext cx="2613130" cy="1200329"/>
            </a:xfrm>
            <a:prstGeom prst="rect">
              <a:avLst/>
            </a:prstGeom>
            <a:noFill/>
          </p:spPr>
          <p:txBody>
            <a:bodyPr wrap="square" rtlCol="0">
              <a:spAutoFit/>
            </a:bodyPr>
            <a:lstStyle/>
            <a:p>
              <a:pPr marL="742950" lvl="1" indent="-285750">
                <a:buFontTx/>
                <a:buChar char="-"/>
              </a:pPr>
              <a:r>
                <a:rPr lang="en-US" dirty="0"/>
                <a:t>View own stress at last 6 months information in line chart.</a:t>
              </a:r>
              <a:endParaRPr lang="en-TH" dirty="0"/>
            </a:p>
          </p:txBody>
        </p:sp>
        <p:sp>
          <p:nvSpPr>
            <p:cNvPr id="18" name="文本框 17">
              <a:extLst>
                <a:ext uri="{FF2B5EF4-FFF2-40B4-BE49-F238E27FC236}">
                  <a16:creationId xmlns:a16="http://schemas.microsoft.com/office/drawing/2014/main" id="{7797FED0-D3DD-7540-B26C-1D3CF9A92247}"/>
                </a:ext>
              </a:extLst>
            </p:cNvPr>
            <p:cNvSpPr txBox="1"/>
            <p:nvPr/>
          </p:nvSpPr>
          <p:spPr>
            <a:xfrm>
              <a:off x="3698334" y="1810024"/>
              <a:ext cx="577402" cy="461665"/>
            </a:xfrm>
            <a:prstGeom prst="rect">
              <a:avLst/>
            </a:prstGeom>
            <a:noFill/>
            <a:effectLst/>
          </p:spPr>
          <p:txBody>
            <a:bodyPr wrap="none" rtlCol="0">
              <a:spAutoFit/>
            </a:bodyPr>
            <a:lstStyle>
              <a:defPPr>
                <a:defRPr lang="zh-CN"/>
              </a:defPPr>
              <a:lvl1pPr>
                <a:defRPr sz="3200" b="1" i="0">
                  <a:gradFill>
                    <a:gsLst>
                      <a:gs pos="0">
                        <a:schemeClr val="accent2">
                          <a:lumMod val="60000"/>
                          <a:lumOff val="40000"/>
                        </a:schemeClr>
                      </a:gs>
                      <a:gs pos="60000">
                        <a:schemeClr val="accent2"/>
                      </a:gs>
                    </a:gsLst>
                    <a:lin ang="2700000" scaled="0"/>
                  </a:gradFill>
                  <a:effectLst>
                    <a:outerShdw blurRad="76200" dist="50800" dir="5400000" algn="ctr" rotWithShape="0">
                      <a:schemeClr val="accent2">
                        <a:alpha val="20000"/>
                      </a:schemeClr>
                    </a:outerShdw>
                  </a:effectLst>
                </a:defRPr>
              </a:lvl1pPr>
            </a:lstStyle>
            <a:p>
              <a:r>
                <a:rPr lang="en-US" altLang="zh-CN" sz="2400" dirty="0"/>
                <a:t>06.</a:t>
              </a:r>
              <a:endParaRPr lang="zh-CN" altLang="en-US" sz="2400" dirty="0"/>
            </a:p>
          </p:txBody>
        </p:sp>
        <p:sp>
          <p:nvSpPr>
            <p:cNvPr id="25" name="文本框 7">
              <a:extLst>
                <a:ext uri="{FF2B5EF4-FFF2-40B4-BE49-F238E27FC236}">
                  <a16:creationId xmlns:a16="http://schemas.microsoft.com/office/drawing/2014/main" id="{FD44C235-46ED-A544-8138-8B56BA85325C}"/>
                </a:ext>
              </a:extLst>
            </p:cNvPr>
            <p:cNvSpPr txBox="1"/>
            <p:nvPr/>
          </p:nvSpPr>
          <p:spPr>
            <a:xfrm>
              <a:off x="3831154" y="2267375"/>
              <a:ext cx="2382944" cy="615553"/>
            </a:xfrm>
            <a:prstGeom prst="rect">
              <a:avLst/>
            </a:prstGeom>
            <a:noFill/>
          </p:spPr>
          <p:txBody>
            <a:bodyPr wrap="square" rtlCol="0">
              <a:spAutoFit/>
            </a:bodyPr>
            <a:lstStyle/>
            <a:p>
              <a:r>
                <a:rPr lang="en-US" sz="2000" b="1" dirty="0"/>
                <a:t>Report generate</a:t>
              </a:r>
              <a:endParaRPr lang="en-TH" sz="2000" b="1" dirty="0"/>
            </a:p>
            <a:p>
              <a:endParaRPr kumimoji="0" lang="en-US" altLang="zh-CN" sz="1400" b="1" i="0" u="none" strike="noStrike" kern="1200" cap="none" spc="0" normalizeH="0" baseline="0" noProof="0" dirty="0">
                <a:ln>
                  <a:noFill/>
                </a:ln>
                <a:effectLst/>
                <a:uLnTx/>
                <a:uFillTx/>
              </a:endParaRPr>
            </a:p>
          </p:txBody>
        </p:sp>
      </p:grpSp>
      <p:pic>
        <p:nvPicPr>
          <p:cNvPr id="19" name="图片 5">
            <a:extLst>
              <a:ext uri="{FF2B5EF4-FFF2-40B4-BE49-F238E27FC236}">
                <a16:creationId xmlns:a16="http://schemas.microsoft.com/office/drawing/2014/main" id="{66EE4B65-188A-9C4E-B6BE-74466B6673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28211" y="728213"/>
            <a:ext cx="6135764" cy="6135764"/>
          </a:xfrm>
          <a:prstGeom prst="rect">
            <a:avLst/>
          </a:prstGeom>
        </p:spPr>
      </p:pic>
    </p:spTree>
    <p:extLst>
      <p:ext uri="{BB962C8B-B14F-4D97-AF65-F5344CB8AC3E}">
        <p14:creationId xmlns:p14="http://schemas.microsoft.com/office/powerpoint/2010/main" val="344519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10" presetClass="entr" presetSubtype="0" fill="hold"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A0BBF0-D5CE-3F46-AB86-E93CE05212AC}"/>
              </a:ext>
            </a:extLst>
          </p:cNvPr>
          <p:cNvSpPr txBox="1"/>
          <p:nvPr/>
        </p:nvSpPr>
        <p:spPr>
          <a:xfrm>
            <a:off x="403945" y="452012"/>
            <a:ext cx="4233916" cy="984885"/>
          </a:xfrm>
          <a:prstGeom prst="rect">
            <a:avLst/>
          </a:prstGeom>
          <a:noFill/>
        </p:spPr>
        <p:txBody>
          <a:bodyPr wrap="none" rtlCol="0">
            <a:spAutoFit/>
          </a:bodyPr>
          <a:lstStyle/>
          <a:p>
            <a:r>
              <a:rPr lang="en-TH" sz="4000" b="1" dirty="0"/>
              <a:t>Feature Overview </a:t>
            </a:r>
          </a:p>
          <a:p>
            <a:endParaRPr kumimoji="1" lang="zh-CN" altLang="en-US" dirty="0"/>
          </a:p>
        </p:txBody>
      </p:sp>
      <p:grpSp>
        <p:nvGrpSpPr>
          <p:cNvPr id="4" name="Group 3">
            <a:extLst>
              <a:ext uri="{FF2B5EF4-FFF2-40B4-BE49-F238E27FC236}">
                <a16:creationId xmlns:a16="http://schemas.microsoft.com/office/drawing/2014/main" id="{8DF4400F-8A87-0D4B-880C-A63AFA4711B4}"/>
              </a:ext>
            </a:extLst>
          </p:cNvPr>
          <p:cNvGrpSpPr/>
          <p:nvPr/>
        </p:nvGrpSpPr>
        <p:grpSpPr>
          <a:xfrm>
            <a:off x="1210282" y="1746599"/>
            <a:ext cx="5708129" cy="4276504"/>
            <a:chOff x="638782" y="1718024"/>
            <a:chExt cx="5708129" cy="4276504"/>
          </a:xfrm>
        </p:grpSpPr>
        <p:sp>
          <p:nvSpPr>
            <p:cNvPr id="7" name="矩形 6">
              <a:extLst>
                <a:ext uri="{FF2B5EF4-FFF2-40B4-BE49-F238E27FC236}">
                  <a16:creationId xmlns:a16="http://schemas.microsoft.com/office/drawing/2014/main" id="{A8E371BA-29B9-DD48-BAEB-8484792F6960}"/>
                </a:ext>
              </a:extLst>
            </p:cNvPr>
            <p:cNvSpPr/>
            <p:nvPr/>
          </p:nvSpPr>
          <p:spPr>
            <a:xfrm>
              <a:off x="708849" y="2713129"/>
              <a:ext cx="2701136" cy="2344912"/>
            </a:xfrm>
            <a:prstGeom prst="rect">
              <a:avLst/>
            </a:prstGeom>
            <a:solidFill>
              <a:schemeClr val="tx1">
                <a:lumMod val="50000"/>
                <a:lumOff val="50000"/>
                <a:alpha val="5000"/>
              </a:schemeClr>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rmAutofit/>
            </a:bodyPr>
            <a:lstStyle/>
            <a:p>
              <a:pPr algn="ctr" defTabSz="913765"/>
              <a:endParaRPr lang="zh-CN" altLang="en-US" sz="2000" b="1">
                <a:solidFill>
                  <a:schemeClr val="bg1"/>
                </a:solidFill>
              </a:endParaRPr>
            </a:p>
          </p:txBody>
        </p:sp>
        <p:sp>
          <p:nvSpPr>
            <p:cNvPr id="8" name="文本框 7">
              <a:extLst>
                <a:ext uri="{FF2B5EF4-FFF2-40B4-BE49-F238E27FC236}">
                  <a16:creationId xmlns:a16="http://schemas.microsoft.com/office/drawing/2014/main" id="{584034E6-39B1-BC40-BB96-3768F4140617}"/>
                </a:ext>
              </a:extLst>
            </p:cNvPr>
            <p:cNvSpPr txBox="1"/>
            <p:nvPr/>
          </p:nvSpPr>
          <p:spPr>
            <a:xfrm>
              <a:off x="908457" y="3295886"/>
              <a:ext cx="2284165" cy="1231106"/>
            </a:xfrm>
            <a:prstGeom prst="rect">
              <a:avLst/>
            </a:prstGeom>
            <a:noFill/>
          </p:spPr>
          <p:txBody>
            <a:bodyPr wrap="square" rtlCol="0">
              <a:spAutoFit/>
            </a:bodyPr>
            <a:lstStyle/>
            <a:p>
              <a:r>
                <a:rPr lang="en-US" sz="2000" b="1" dirty="0"/>
                <a:t>Data cleaning, Data preprocessing, Data analysis</a:t>
              </a:r>
              <a:endParaRPr lang="en-TH" sz="2000" b="1" dirty="0"/>
            </a:p>
            <a:p>
              <a:endParaRPr kumimoji="0" lang="en-US" altLang="zh-CN" sz="1400" b="1" i="0" u="none" strike="noStrike" kern="1200" cap="none" spc="0" normalizeH="0" baseline="0" noProof="0" dirty="0">
                <a:ln>
                  <a:noFill/>
                </a:ln>
                <a:effectLst/>
                <a:uLnTx/>
                <a:uFillTx/>
              </a:endParaRPr>
            </a:p>
          </p:txBody>
        </p:sp>
        <p:sp>
          <p:nvSpPr>
            <p:cNvPr id="9" name="文本框 8">
              <a:extLst>
                <a:ext uri="{FF2B5EF4-FFF2-40B4-BE49-F238E27FC236}">
                  <a16:creationId xmlns:a16="http://schemas.microsoft.com/office/drawing/2014/main" id="{7B206C3A-A5DF-E141-A703-C2F1D7C74D67}"/>
                </a:ext>
              </a:extLst>
            </p:cNvPr>
            <p:cNvSpPr txBox="1"/>
            <p:nvPr/>
          </p:nvSpPr>
          <p:spPr>
            <a:xfrm>
              <a:off x="638782" y="4294172"/>
              <a:ext cx="2511665" cy="646331"/>
            </a:xfrm>
            <a:prstGeom prst="rect">
              <a:avLst/>
            </a:prstGeom>
            <a:noFill/>
          </p:spPr>
          <p:txBody>
            <a:bodyPr wrap="square" rtlCol="0">
              <a:spAutoFit/>
            </a:bodyPr>
            <a:lstStyle/>
            <a:p>
              <a:pPr marL="742950" lvl="1" indent="-285750">
                <a:buFontTx/>
                <a:buChar char="-"/>
              </a:pPr>
              <a:r>
                <a:rPr lang="en-US" dirty="0"/>
                <a:t>Analyze sentences.</a:t>
              </a:r>
              <a:endParaRPr lang="en-TH" dirty="0"/>
            </a:p>
          </p:txBody>
        </p:sp>
        <p:sp>
          <p:nvSpPr>
            <p:cNvPr id="10" name="文本框 9">
              <a:extLst>
                <a:ext uri="{FF2B5EF4-FFF2-40B4-BE49-F238E27FC236}">
                  <a16:creationId xmlns:a16="http://schemas.microsoft.com/office/drawing/2014/main" id="{5944E5E1-6D5E-A749-BD64-9F7B9565C091}"/>
                </a:ext>
              </a:extLst>
            </p:cNvPr>
            <p:cNvSpPr txBox="1"/>
            <p:nvPr/>
          </p:nvSpPr>
          <p:spPr>
            <a:xfrm>
              <a:off x="764791" y="2838025"/>
              <a:ext cx="538471" cy="461665"/>
            </a:xfrm>
            <a:prstGeom prst="rect">
              <a:avLst/>
            </a:prstGeom>
            <a:noFill/>
            <a:effectLst/>
          </p:spPr>
          <p:txBody>
            <a:bodyPr wrap="square" rtlCol="0">
              <a:spAutoFit/>
            </a:bodyPr>
            <a:lstStyle>
              <a:defPPr>
                <a:defRPr lang="zh-CN"/>
              </a:defPPr>
              <a:lvl1pPr>
                <a:defRPr sz="3200" b="1" i="1">
                  <a:gradFill>
                    <a:gsLst>
                      <a:gs pos="0">
                        <a:schemeClr val="accent1">
                          <a:lumMod val="60000"/>
                          <a:lumOff val="40000"/>
                        </a:schemeClr>
                      </a:gs>
                      <a:gs pos="60000">
                        <a:schemeClr val="accent1"/>
                      </a:gs>
                    </a:gsLst>
                    <a:lin ang="2700000" scaled="0"/>
                  </a:gradFill>
                  <a:effectLst>
                    <a:outerShdw blurRad="76200" dist="50800" dir="5400000" algn="ctr" rotWithShape="0">
                      <a:schemeClr val="accent1">
                        <a:alpha val="20000"/>
                      </a:schemeClr>
                    </a:outerShdw>
                  </a:effectLst>
                </a:defRPr>
              </a:lvl1pPr>
            </a:lstStyle>
            <a:p>
              <a:pPr algn="r"/>
              <a:r>
                <a:rPr lang="en-US" altLang="zh-CN" sz="2400" i="0" dirty="0"/>
                <a:t>05.</a:t>
              </a:r>
              <a:endParaRPr lang="zh-CN" altLang="en-US" sz="2400" i="0" dirty="0"/>
            </a:p>
          </p:txBody>
        </p:sp>
        <p:sp>
          <p:nvSpPr>
            <p:cNvPr id="11" name="矩形 10">
              <a:extLst>
                <a:ext uri="{FF2B5EF4-FFF2-40B4-BE49-F238E27FC236}">
                  <a16:creationId xmlns:a16="http://schemas.microsoft.com/office/drawing/2014/main" id="{E36B6A6A-48D5-BF4D-A619-86B0CF9047DC}"/>
                </a:ext>
              </a:extLst>
            </p:cNvPr>
            <p:cNvSpPr/>
            <p:nvPr/>
          </p:nvSpPr>
          <p:spPr>
            <a:xfrm>
              <a:off x="3645775" y="4205460"/>
              <a:ext cx="2701136" cy="1789068"/>
            </a:xfrm>
            <a:prstGeom prst="rect">
              <a:avLst/>
            </a:prstGeom>
            <a:solidFill>
              <a:schemeClr val="tx1">
                <a:lumMod val="50000"/>
                <a:lumOff val="50000"/>
                <a:alpha val="5000"/>
              </a:schemeClr>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rmAutofit/>
            </a:bodyPr>
            <a:lstStyle/>
            <a:p>
              <a:pPr algn="ctr" defTabSz="913765"/>
              <a:endParaRPr lang="zh-CN" altLang="en-US" sz="2000" b="1">
                <a:solidFill>
                  <a:schemeClr val="bg1"/>
                </a:solidFill>
              </a:endParaRPr>
            </a:p>
          </p:txBody>
        </p:sp>
        <p:sp>
          <p:nvSpPr>
            <p:cNvPr id="12" name="文本框 11">
              <a:extLst>
                <a:ext uri="{FF2B5EF4-FFF2-40B4-BE49-F238E27FC236}">
                  <a16:creationId xmlns:a16="http://schemas.microsoft.com/office/drawing/2014/main" id="{F939FDCA-8F14-584C-BFC7-5298DF4F0CEE}"/>
                </a:ext>
              </a:extLst>
            </p:cNvPr>
            <p:cNvSpPr txBox="1"/>
            <p:nvPr/>
          </p:nvSpPr>
          <p:spPr>
            <a:xfrm>
              <a:off x="3730895" y="4783867"/>
              <a:ext cx="2382944" cy="400108"/>
            </a:xfrm>
            <a:prstGeom prst="rect">
              <a:avLst/>
            </a:prstGeom>
            <a:noFill/>
          </p:spPr>
          <p:txBody>
            <a:bodyPr wrap="square" rtlCol="0">
              <a:spAutoFit/>
            </a:bodyPr>
            <a:lstStyle/>
            <a:p>
              <a:r>
                <a:rPr lang="en-US" sz="2000" b="1"/>
                <a:t>Notification</a:t>
              </a:r>
              <a:endParaRPr lang="en-TH" sz="2000" b="1"/>
            </a:p>
          </p:txBody>
        </p:sp>
        <p:sp>
          <p:nvSpPr>
            <p:cNvPr id="13" name="文本框 12">
              <a:extLst>
                <a:ext uri="{FF2B5EF4-FFF2-40B4-BE49-F238E27FC236}">
                  <a16:creationId xmlns:a16="http://schemas.microsoft.com/office/drawing/2014/main" id="{493C309D-D83C-8E49-AEE7-D26D8A3B5ECB}"/>
                </a:ext>
              </a:extLst>
            </p:cNvPr>
            <p:cNvSpPr txBox="1"/>
            <p:nvPr/>
          </p:nvSpPr>
          <p:spPr>
            <a:xfrm>
              <a:off x="3410746" y="5156125"/>
              <a:ext cx="2783978" cy="646331"/>
            </a:xfrm>
            <a:prstGeom prst="rect">
              <a:avLst/>
            </a:prstGeom>
            <a:noFill/>
          </p:spPr>
          <p:txBody>
            <a:bodyPr wrap="square" rtlCol="0">
              <a:spAutoFit/>
            </a:bodyPr>
            <a:lstStyle/>
            <a:p>
              <a:pPr marL="742950" lvl="1" indent="-285750">
                <a:buFontTx/>
                <a:buChar char="-"/>
              </a:pPr>
              <a:r>
                <a:rPr lang="en-TH" dirty="0"/>
                <a:t>Send </a:t>
              </a:r>
              <a:r>
                <a:rPr lang="en-US" dirty="0"/>
                <a:t>notification message.</a:t>
              </a:r>
              <a:endParaRPr lang="en-TH" dirty="0"/>
            </a:p>
          </p:txBody>
        </p:sp>
        <p:sp>
          <p:nvSpPr>
            <p:cNvPr id="14" name="文本框 13">
              <a:extLst>
                <a:ext uri="{FF2B5EF4-FFF2-40B4-BE49-F238E27FC236}">
                  <a16:creationId xmlns:a16="http://schemas.microsoft.com/office/drawing/2014/main" id="{C1CC31A7-29A6-5B41-B4A3-EA7133C983BC}"/>
                </a:ext>
              </a:extLst>
            </p:cNvPr>
            <p:cNvSpPr txBox="1"/>
            <p:nvPr/>
          </p:nvSpPr>
          <p:spPr>
            <a:xfrm>
              <a:off x="3730892" y="4335570"/>
              <a:ext cx="577402" cy="461665"/>
            </a:xfrm>
            <a:prstGeom prst="rect">
              <a:avLst/>
            </a:prstGeom>
            <a:noFill/>
            <a:effectLst/>
          </p:spPr>
          <p:txBody>
            <a:bodyPr wrap="none" rtlCol="0">
              <a:spAutoFit/>
            </a:bodyPr>
            <a:lstStyle>
              <a:defPPr>
                <a:defRPr lang="zh-CN"/>
              </a:defPPr>
              <a:lvl1pPr>
                <a:defRPr sz="3200" b="1" i="0">
                  <a:gradFill>
                    <a:gsLst>
                      <a:gs pos="0">
                        <a:schemeClr val="accent3">
                          <a:lumMod val="60000"/>
                          <a:lumOff val="40000"/>
                        </a:schemeClr>
                      </a:gs>
                      <a:gs pos="60000">
                        <a:schemeClr val="accent3"/>
                      </a:gs>
                    </a:gsLst>
                    <a:lin ang="2700000" scaled="0"/>
                  </a:gradFill>
                  <a:effectLst>
                    <a:outerShdw blurRad="76200" dist="50800" dir="5400000" algn="ctr" rotWithShape="0">
                      <a:schemeClr val="accent3">
                        <a:alpha val="20000"/>
                      </a:schemeClr>
                    </a:outerShdw>
                  </a:effectLst>
                </a:defRPr>
              </a:lvl1pPr>
            </a:lstStyle>
            <a:p>
              <a:r>
                <a:rPr lang="en-US" altLang="zh-CN" sz="2400" dirty="0"/>
                <a:t>07.</a:t>
              </a:r>
              <a:endParaRPr lang="zh-CN" altLang="en-US" sz="2400" dirty="0"/>
            </a:p>
          </p:txBody>
        </p:sp>
        <p:sp>
          <p:nvSpPr>
            <p:cNvPr id="16" name="文本框 15">
              <a:extLst>
                <a:ext uri="{FF2B5EF4-FFF2-40B4-BE49-F238E27FC236}">
                  <a16:creationId xmlns:a16="http://schemas.microsoft.com/office/drawing/2014/main" id="{5820C655-8EB4-8B43-A28A-3167B6E07B33}"/>
                </a:ext>
              </a:extLst>
            </p:cNvPr>
            <p:cNvSpPr txBox="1"/>
            <p:nvPr/>
          </p:nvSpPr>
          <p:spPr>
            <a:xfrm>
              <a:off x="3787540" y="1822752"/>
              <a:ext cx="2382944" cy="307777"/>
            </a:xfrm>
            <a:prstGeom prst="rect">
              <a:avLst/>
            </a:prstGeom>
            <a:noFill/>
          </p:spPr>
          <p:txBody>
            <a:bodyPr wrap="square" rtlCol="0">
              <a:spAutoFit/>
            </a:bodyPr>
            <a:lstStyle/>
            <a:p>
              <a:endParaRPr lang="en-TH" sz="1400"/>
            </a:p>
          </p:txBody>
        </p:sp>
        <p:sp>
          <p:nvSpPr>
            <p:cNvPr id="15" name="矩形 14">
              <a:extLst>
                <a:ext uri="{FF2B5EF4-FFF2-40B4-BE49-F238E27FC236}">
                  <a16:creationId xmlns:a16="http://schemas.microsoft.com/office/drawing/2014/main" id="{B4455306-7AC9-C944-9456-F6615F16E7C4}"/>
                </a:ext>
              </a:extLst>
            </p:cNvPr>
            <p:cNvSpPr/>
            <p:nvPr/>
          </p:nvSpPr>
          <p:spPr>
            <a:xfrm>
              <a:off x="3645775" y="1718024"/>
              <a:ext cx="2701136" cy="2344912"/>
            </a:xfrm>
            <a:prstGeom prst="rect">
              <a:avLst/>
            </a:prstGeom>
            <a:solidFill>
              <a:schemeClr val="tx1">
                <a:lumMod val="50000"/>
                <a:lumOff val="50000"/>
                <a:alpha val="5000"/>
              </a:schemeClr>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rmAutofit/>
            </a:bodyPr>
            <a:lstStyle/>
            <a:p>
              <a:pPr algn="ctr" defTabSz="913765"/>
              <a:endParaRPr lang="zh-CN" altLang="en-US" sz="2000" b="1">
                <a:solidFill>
                  <a:schemeClr val="bg1"/>
                </a:solidFill>
              </a:endParaRPr>
            </a:p>
          </p:txBody>
        </p:sp>
        <p:sp>
          <p:nvSpPr>
            <p:cNvPr id="17" name="文本框 16">
              <a:extLst>
                <a:ext uri="{FF2B5EF4-FFF2-40B4-BE49-F238E27FC236}">
                  <a16:creationId xmlns:a16="http://schemas.microsoft.com/office/drawing/2014/main" id="{BEAA2A20-C13A-9549-BC25-7897F9A9B2CC}"/>
                </a:ext>
              </a:extLst>
            </p:cNvPr>
            <p:cNvSpPr txBox="1"/>
            <p:nvPr/>
          </p:nvSpPr>
          <p:spPr>
            <a:xfrm>
              <a:off x="3548092" y="2585608"/>
              <a:ext cx="2613130" cy="1477328"/>
            </a:xfrm>
            <a:prstGeom prst="rect">
              <a:avLst/>
            </a:prstGeom>
            <a:noFill/>
          </p:spPr>
          <p:txBody>
            <a:bodyPr wrap="square" rtlCol="0">
              <a:spAutoFit/>
            </a:bodyPr>
            <a:lstStyle/>
            <a:p>
              <a:pPr marL="742950" lvl="1" indent="-285750">
                <a:buFontTx/>
                <a:buChar char="-"/>
              </a:pPr>
              <a:r>
                <a:rPr lang="en-US" dirty="0"/>
                <a:t>Generate intuitive report to see stress change during the last six months.</a:t>
              </a:r>
              <a:endParaRPr lang="en-TH" dirty="0"/>
            </a:p>
          </p:txBody>
        </p:sp>
        <p:sp>
          <p:nvSpPr>
            <p:cNvPr id="18" name="文本框 17">
              <a:extLst>
                <a:ext uri="{FF2B5EF4-FFF2-40B4-BE49-F238E27FC236}">
                  <a16:creationId xmlns:a16="http://schemas.microsoft.com/office/drawing/2014/main" id="{7797FED0-D3DD-7540-B26C-1D3CF9A92247}"/>
                </a:ext>
              </a:extLst>
            </p:cNvPr>
            <p:cNvSpPr txBox="1"/>
            <p:nvPr/>
          </p:nvSpPr>
          <p:spPr>
            <a:xfrm>
              <a:off x="3698334" y="1810024"/>
              <a:ext cx="577402" cy="461665"/>
            </a:xfrm>
            <a:prstGeom prst="rect">
              <a:avLst/>
            </a:prstGeom>
            <a:noFill/>
            <a:effectLst/>
          </p:spPr>
          <p:txBody>
            <a:bodyPr wrap="none" rtlCol="0">
              <a:spAutoFit/>
            </a:bodyPr>
            <a:lstStyle>
              <a:defPPr>
                <a:defRPr lang="zh-CN"/>
              </a:defPPr>
              <a:lvl1pPr>
                <a:defRPr sz="3200" b="1" i="0">
                  <a:gradFill>
                    <a:gsLst>
                      <a:gs pos="0">
                        <a:schemeClr val="accent2">
                          <a:lumMod val="60000"/>
                          <a:lumOff val="40000"/>
                        </a:schemeClr>
                      </a:gs>
                      <a:gs pos="60000">
                        <a:schemeClr val="accent2"/>
                      </a:gs>
                    </a:gsLst>
                    <a:lin ang="2700000" scaled="0"/>
                  </a:gradFill>
                  <a:effectLst>
                    <a:outerShdw blurRad="76200" dist="50800" dir="5400000" algn="ctr" rotWithShape="0">
                      <a:schemeClr val="accent2">
                        <a:alpha val="20000"/>
                      </a:schemeClr>
                    </a:outerShdw>
                  </a:effectLst>
                </a:defRPr>
              </a:lvl1pPr>
            </a:lstStyle>
            <a:p>
              <a:r>
                <a:rPr lang="en-US" altLang="zh-CN" sz="2400" dirty="0"/>
                <a:t>06.</a:t>
              </a:r>
              <a:endParaRPr lang="zh-CN" altLang="en-US" sz="2400" dirty="0"/>
            </a:p>
          </p:txBody>
        </p:sp>
        <p:sp>
          <p:nvSpPr>
            <p:cNvPr id="25" name="文本框 7">
              <a:extLst>
                <a:ext uri="{FF2B5EF4-FFF2-40B4-BE49-F238E27FC236}">
                  <a16:creationId xmlns:a16="http://schemas.microsoft.com/office/drawing/2014/main" id="{FD44C235-46ED-A544-8138-8B56BA85325C}"/>
                </a:ext>
              </a:extLst>
            </p:cNvPr>
            <p:cNvSpPr txBox="1"/>
            <p:nvPr/>
          </p:nvSpPr>
          <p:spPr>
            <a:xfrm>
              <a:off x="3830837" y="2225135"/>
              <a:ext cx="2382944" cy="615553"/>
            </a:xfrm>
            <a:prstGeom prst="rect">
              <a:avLst/>
            </a:prstGeom>
            <a:noFill/>
          </p:spPr>
          <p:txBody>
            <a:bodyPr wrap="square" rtlCol="0">
              <a:spAutoFit/>
            </a:bodyPr>
            <a:lstStyle/>
            <a:p>
              <a:r>
                <a:rPr lang="en-US" sz="2000" b="1" dirty="0"/>
                <a:t>Report generate</a:t>
              </a:r>
              <a:endParaRPr lang="en-TH" sz="2000" b="1" dirty="0"/>
            </a:p>
            <a:p>
              <a:endParaRPr kumimoji="0" lang="en-US" altLang="zh-CN" sz="1400" b="1" i="0" u="none" strike="noStrike" kern="1200" cap="none" spc="0" normalizeH="0" baseline="0" noProof="0" dirty="0">
                <a:ln>
                  <a:noFill/>
                </a:ln>
                <a:effectLst/>
                <a:uLnTx/>
                <a:uFillTx/>
              </a:endParaRPr>
            </a:p>
          </p:txBody>
        </p:sp>
      </p:grpSp>
      <p:pic>
        <p:nvPicPr>
          <p:cNvPr id="20" name="图片 2">
            <a:extLst>
              <a:ext uri="{FF2B5EF4-FFF2-40B4-BE49-F238E27FC236}">
                <a16:creationId xmlns:a16="http://schemas.microsoft.com/office/drawing/2014/main" id="{D373B1D7-668E-2445-B59F-838F1C0556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53440" y="-104354"/>
            <a:ext cx="4627370" cy="6858000"/>
          </a:xfrm>
          <a:prstGeom prst="rect">
            <a:avLst/>
          </a:prstGeom>
        </p:spPr>
      </p:pic>
    </p:spTree>
    <p:extLst>
      <p:ext uri="{BB962C8B-B14F-4D97-AF65-F5344CB8AC3E}">
        <p14:creationId xmlns:p14="http://schemas.microsoft.com/office/powerpoint/2010/main" val="3766812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10" presetClass="entr" presetSubtype="0" fill="hold"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2D7FCC31-CB9F-6C45-B212-535C1DA0E6CC}"/>
              </a:ext>
            </a:extLst>
          </p:cNvPr>
          <p:cNvGrpSpPr>
            <a:grpSpLocks noChangeAspect="1"/>
          </p:cNvGrpSpPr>
          <p:nvPr/>
        </p:nvGrpSpPr>
        <p:grpSpPr>
          <a:xfrm>
            <a:off x="351288" y="1184560"/>
            <a:ext cx="6274533" cy="5419978"/>
            <a:chOff x="4895484" y="1554588"/>
            <a:chExt cx="5184766" cy="4478630"/>
          </a:xfrm>
        </p:grpSpPr>
        <p:sp>
          <p:nvSpPr>
            <p:cNvPr id="7" name="矩形 6">
              <a:extLst>
                <a:ext uri="{FF2B5EF4-FFF2-40B4-BE49-F238E27FC236}">
                  <a16:creationId xmlns:a16="http://schemas.microsoft.com/office/drawing/2014/main" id="{A8E371BA-29B9-DD48-BAEB-8484792F6960}"/>
                </a:ext>
              </a:extLst>
            </p:cNvPr>
            <p:cNvSpPr/>
            <p:nvPr/>
          </p:nvSpPr>
          <p:spPr>
            <a:xfrm>
              <a:off x="5089693" y="1554588"/>
              <a:ext cx="2232000" cy="2083659"/>
            </a:xfrm>
            <a:prstGeom prst="rect">
              <a:avLst/>
            </a:prstGeom>
            <a:solidFill>
              <a:schemeClr val="tx1">
                <a:lumMod val="50000"/>
                <a:lumOff val="50000"/>
                <a:alpha val="5000"/>
              </a:schemeClr>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rmAutofit/>
            </a:bodyPr>
            <a:lstStyle/>
            <a:p>
              <a:pPr algn="ctr" defTabSz="913765"/>
              <a:endParaRPr lang="zh-CN" altLang="en-US" sz="2000" b="1">
                <a:solidFill>
                  <a:schemeClr val="bg1"/>
                </a:solidFill>
              </a:endParaRPr>
            </a:p>
          </p:txBody>
        </p:sp>
        <p:sp>
          <p:nvSpPr>
            <p:cNvPr id="8" name="文本框 7">
              <a:extLst>
                <a:ext uri="{FF2B5EF4-FFF2-40B4-BE49-F238E27FC236}">
                  <a16:creationId xmlns:a16="http://schemas.microsoft.com/office/drawing/2014/main" id="{584034E6-39B1-BC40-BB96-3768F4140617}"/>
                </a:ext>
              </a:extLst>
            </p:cNvPr>
            <p:cNvSpPr txBox="1"/>
            <p:nvPr/>
          </p:nvSpPr>
          <p:spPr>
            <a:xfrm>
              <a:off x="5243534" y="2081937"/>
              <a:ext cx="1969072" cy="508643"/>
            </a:xfrm>
            <a:prstGeom prst="rect">
              <a:avLst/>
            </a:prstGeom>
            <a:noFill/>
          </p:spPr>
          <p:txBody>
            <a:bodyPr wrap="square" rtlCol="0">
              <a:spAutoFit/>
            </a:bodyPr>
            <a:lstStyle/>
            <a:p>
              <a:r>
                <a:rPr lang="en-TH" sz="2000" b="1"/>
                <a:t>Authentication</a:t>
              </a:r>
            </a:p>
            <a:p>
              <a:endParaRPr kumimoji="0" lang="en-US" altLang="zh-CN" sz="1400" b="1" i="0" u="none" strike="noStrike" kern="1200" cap="none" spc="0" normalizeH="0" baseline="0" noProof="0">
                <a:ln>
                  <a:noFill/>
                </a:ln>
                <a:effectLst/>
                <a:uLnTx/>
                <a:uFillTx/>
              </a:endParaRPr>
            </a:p>
          </p:txBody>
        </p:sp>
        <p:sp>
          <p:nvSpPr>
            <p:cNvPr id="9" name="文本框 8">
              <a:extLst>
                <a:ext uri="{FF2B5EF4-FFF2-40B4-BE49-F238E27FC236}">
                  <a16:creationId xmlns:a16="http://schemas.microsoft.com/office/drawing/2014/main" id="{7B206C3A-A5DF-E141-A703-C2F1D7C74D67}"/>
                </a:ext>
              </a:extLst>
            </p:cNvPr>
            <p:cNvSpPr txBox="1"/>
            <p:nvPr/>
          </p:nvSpPr>
          <p:spPr>
            <a:xfrm>
              <a:off x="4895484" y="2425483"/>
              <a:ext cx="1969072" cy="991855"/>
            </a:xfrm>
            <a:prstGeom prst="rect">
              <a:avLst/>
            </a:prstGeom>
            <a:noFill/>
          </p:spPr>
          <p:txBody>
            <a:bodyPr wrap="square" rtlCol="0">
              <a:spAutoFit/>
            </a:bodyPr>
            <a:lstStyle/>
            <a:p>
              <a:pPr marL="742950" lvl="1" indent="-285750">
                <a:buFontTx/>
                <a:buChar char="-"/>
              </a:pPr>
              <a:r>
                <a:rPr lang="en-TH"/>
                <a:t>Register</a:t>
              </a:r>
            </a:p>
            <a:p>
              <a:pPr marL="742950" lvl="1" indent="-285750">
                <a:buFontTx/>
                <a:buChar char="-"/>
              </a:pPr>
              <a:r>
                <a:rPr lang="en-TH"/>
                <a:t>Login</a:t>
              </a:r>
            </a:p>
            <a:p>
              <a:pPr marL="742950" lvl="1" indent="-285750">
                <a:buFontTx/>
                <a:buChar char="-"/>
              </a:pPr>
              <a:r>
                <a:rPr lang="en-TH"/>
                <a:t>Logout</a:t>
              </a:r>
            </a:p>
            <a:p>
              <a:pPr marL="742950" lvl="1" indent="-285750">
                <a:buFontTx/>
                <a:buChar char="-"/>
              </a:pPr>
              <a:r>
                <a:rPr lang="en-TH"/>
                <a:t>Reset password</a:t>
              </a:r>
            </a:p>
          </p:txBody>
        </p:sp>
        <p:sp>
          <p:nvSpPr>
            <p:cNvPr id="10" name="文本框 9">
              <a:extLst>
                <a:ext uri="{FF2B5EF4-FFF2-40B4-BE49-F238E27FC236}">
                  <a16:creationId xmlns:a16="http://schemas.microsoft.com/office/drawing/2014/main" id="{5944E5E1-6D5E-A749-BD64-9F7B9565C091}"/>
                </a:ext>
              </a:extLst>
            </p:cNvPr>
            <p:cNvSpPr txBox="1"/>
            <p:nvPr/>
          </p:nvSpPr>
          <p:spPr>
            <a:xfrm>
              <a:off x="5085651" y="1696522"/>
              <a:ext cx="612668" cy="461665"/>
            </a:xfrm>
            <a:prstGeom prst="rect">
              <a:avLst/>
            </a:prstGeom>
            <a:noFill/>
            <a:effectLst/>
          </p:spPr>
          <p:txBody>
            <a:bodyPr wrap="none" rtlCol="0">
              <a:spAutoFit/>
            </a:bodyPr>
            <a:lstStyle>
              <a:defPPr>
                <a:defRPr lang="zh-CN"/>
              </a:defPPr>
              <a:lvl1pPr>
                <a:defRPr sz="3200" b="1" i="1">
                  <a:gradFill>
                    <a:gsLst>
                      <a:gs pos="0">
                        <a:schemeClr val="accent1">
                          <a:lumMod val="60000"/>
                          <a:lumOff val="40000"/>
                        </a:schemeClr>
                      </a:gs>
                      <a:gs pos="60000">
                        <a:schemeClr val="accent1"/>
                      </a:gs>
                    </a:gsLst>
                    <a:lin ang="2700000" scaled="0"/>
                  </a:gradFill>
                  <a:effectLst>
                    <a:outerShdw blurRad="76200" dist="50800" dir="5400000" algn="ctr" rotWithShape="0">
                      <a:schemeClr val="accent1">
                        <a:alpha val="20000"/>
                      </a:schemeClr>
                    </a:outerShdw>
                  </a:effectLst>
                </a:defRPr>
              </a:lvl1pPr>
            </a:lstStyle>
            <a:p>
              <a:pPr algn="r"/>
              <a:r>
                <a:rPr lang="en-US" altLang="zh-CN" sz="2400" i="0" dirty="0"/>
                <a:t>01.</a:t>
              </a:r>
              <a:endParaRPr lang="zh-CN" altLang="en-US" sz="2400" i="0" dirty="0"/>
            </a:p>
          </p:txBody>
        </p:sp>
        <p:sp>
          <p:nvSpPr>
            <p:cNvPr id="11" name="矩形 10">
              <a:extLst>
                <a:ext uri="{FF2B5EF4-FFF2-40B4-BE49-F238E27FC236}">
                  <a16:creationId xmlns:a16="http://schemas.microsoft.com/office/drawing/2014/main" id="{E36B6A6A-48D5-BF4D-A619-86B0CF9047DC}"/>
                </a:ext>
              </a:extLst>
            </p:cNvPr>
            <p:cNvSpPr/>
            <p:nvPr/>
          </p:nvSpPr>
          <p:spPr>
            <a:xfrm>
              <a:off x="5089693" y="3949559"/>
              <a:ext cx="2232000" cy="2083659"/>
            </a:xfrm>
            <a:prstGeom prst="rect">
              <a:avLst/>
            </a:prstGeom>
            <a:solidFill>
              <a:schemeClr val="tx1">
                <a:lumMod val="50000"/>
                <a:lumOff val="50000"/>
                <a:alpha val="5000"/>
              </a:schemeClr>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rmAutofit/>
            </a:bodyPr>
            <a:lstStyle/>
            <a:p>
              <a:pPr algn="ctr" defTabSz="913765"/>
              <a:endParaRPr lang="zh-CN" altLang="en-US" sz="2000" b="1">
                <a:solidFill>
                  <a:schemeClr val="bg1"/>
                </a:solidFill>
              </a:endParaRPr>
            </a:p>
          </p:txBody>
        </p:sp>
        <p:sp>
          <p:nvSpPr>
            <p:cNvPr id="12" name="文本框 11">
              <a:extLst>
                <a:ext uri="{FF2B5EF4-FFF2-40B4-BE49-F238E27FC236}">
                  <a16:creationId xmlns:a16="http://schemas.microsoft.com/office/drawing/2014/main" id="{F939FDCA-8F14-584C-BFC7-5298DF4F0CEE}"/>
                </a:ext>
              </a:extLst>
            </p:cNvPr>
            <p:cNvSpPr txBox="1"/>
            <p:nvPr/>
          </p:nvSpPr>
          <p:spPr>
            <a:xfrm>
              <a:off x="5160028" y="4427507"/>
              <a:ext cx="1969072" cy="330618"/>
            </a:xfrm>
            <a:prstGeom prst="rect">
              <a:avLst/>
            </a:prstGeom>
            <a:noFill/>
          </p:spPr>
          <p:txBody>
            <a:bodyPr wrap="square" rtlCol="0">
              <a:spAutoFit/>
            </a:bodyPr>
            <a:lstStyle/>
            <a:p>
              <a:r>
                <a:rPr lang="en-TH" sz="2000" b="1"/>
                <a:t>User management</a:t>
              </a:r>
            </a:p>
          </p:txBody>
        </p:sp>
        <p:sp>
          <p:nvSpPr>
            <p:cNvPr id="13" name="文本框 12">
              <a:extLst>
                <a:ext uri="{FF2B5EF4-FFF2-40B4-BE49-F238E27FC236}">
                  <a16:creationId xmlns:a16="http://schemas.microsoft.com/office/drawing/2014/main" id="{493C309D-D83C-8E49-AEE7-D26D8A3B5ECB}"/>
                </a:ext>
              </a:extLst>
            </p:cNvPr>
            <p:cNvSpPr txBox="1"/>
            <p:nvPr/>
          </p:nvSpPr>
          <p:spPr>
            <a:xfrm>
              <a:off x="4895484" y="4735111"/>
              <a:ext cx="2300454" cy="1220744"/>
            </a:xfrm>
            <a:prstGeom prst="rect">
              <a:avLst/>
            </a:prstGeom>
            <a:noFill/>
          </p:spPr>
          <p:txBody>
            <a:bodyPr wrap="square" rtlCol="0">
              <a:spAutoFit/>
            </a:bodyPr>
            <a:lstStyle/>
            <a:p>
              <a:pPr marL="742950" lvl="1" indent="-285750">
                <a:buFontTx/>
                <a:buChar char="-"/>
              </a:pPr>
              <a:r>
                <a:rPr lang="en-TH"/>
                <a:t>View account information</a:t>
              </a:r>
            </a:p>
            <a:p>
              <a:pPr marL="742950" lvl="1" indent="-285750">
                <a:buFontTx/>
                <a:buChar char="-"/>
              </a:pPr>
              <a:r>
                <a:rPr lang="en-TH"/>
                <a:t>Change user role</a:t>
              </a:r>
            </a:p>
            <a:p>
              <a:pPr marL="742950" lvl="1" indent="-285750">
                <a:buFontTx/>
                <a:buChar char="-"/>
              </a:pPr>
              <a:r>
                <a:rPr lang="en-TH"/>
                <a:t>Search user account</a:t>
              </a:r>
            </a:p>
          </p:txBody>
        </p:sp>
        <p:sp>
          <p:nvSpPr>
            <p:cNvPr id="14" name="文本框 13">
              <a:extLst>
                <a:ext uri="{FF2B5EF4-FFF2-40B4-BE49-F238E27FC236}">
                  <a16:creationId xmlns:a16="http://schemas.microsoft.com/office/drawing/2014/main" id="{C1CC31A7-29A6-5B41-B4A3-EA7133C983BC}"/>
                </a:ext>
              </a:extLst>
            </p:cNvPr>
            <p:cNvSpPr txBox="1"/>
            <p:nvPr/>
          </p:nvSpPr>
          <p:spPr>
            <a:xfrm>
              <a:off x="5160027" y="4057071"/>
              <a:ext cx="612668" cy="461665"/>
            </a:xfrm>
            <a:prstGeom prst="rect">
              <a:avLst/>
            </a:prstGeom>
            <a:noFill/>
            <a:effectLst/>
          </p:spPr>
          <p:txBody>
            <a:bodyPr wrap="none" rtlCol="0">
              <a:spAutoFit/>
            </a:bodyPr>
            <a:lstStyle>
              <a:defPPr>
                <a:defRPr lang="zh-CN"/>
              </a:defPPr>
              <a:lvl1pPr>
                <a:defRPr sz="3200" b="1" i="0">
                  <a:gradFill>
                    <a:gsLst>
                      <a:gs pos="0">
                        <a:schemeClr val="accent3">
                          <a:lumMod val="60000"/>
                          <a:lumOff val="40000"/>
                        </a:schemeClr>
                      </a:gs>
                      <a:gs pos="60000">
                        <a:schemeClr val="accent3"/>
                      </a:gs>
                    </a:gsLst>
                    <a:lin ang="2700000" scaled="0"/>
                  </a:gradFill>
                  <a:effectLst>
                    <a:outerShdw blurRad="76200" dist="50800" dir="5400000" algn="ctr" rotWithShape="0">
                      <a:schemeClr val="accent3">
                        <a:alpha val="20000"/>
                      </a:schemeClr>
                    </a:outerShdw>
                  </a:effectLst>
                </a:defRPr>
              </a:lvl1pPr>
            </a:lstStyle>
            <a:p>
              <a:r>
                <a:rPr lang="en-US" altLang="zh-CN" sz="2400"/>
                <a:t>03.</a:t>
              </a:r>
              <a:endParaRPr lang="zh-CN" altLang="en-US" sz="2400"/>
            </a:p>
          </p:txBody>
        </p:sp>
        <p:sp>
          <p:nvSpPr>
            <p:cNvPr id="15" name="矩形 14">
              <a:extLst>
                <a:ext uri="{FF2B5EF4-FFF2-40B4-BE49-F238E27FC236}">
                  <a16:creationId xmlns:a16="http://schemas.microsoft.com/office/drawing/2014/main" id="{B4455306-7AC9-C944-9456-F6615F16E7C4}"/>
                </a:ext>
              </a:extLst>
            </p:cNvPr>
            <p:cNvSpPr/>
            <p:nvPr/>
          </p:nvSpPr>
          <p:spPr>
            <a:xfrm>
              <a:off x="7691491" y="1554588"/>
              <a:ext cx="2232000" cy="2083659"/>
            </a:xfrm>
            <a:prstGeom prst="rect">
              <a:avLst/>
            </a:prstGeom>
            <a:solidFill>
              <a:schemeClr val="tx1">
                <a:lumMod val="50000"/>
                <a:lumOff val="50000"/>
                <a:alpha val="5000"/>
              </a:schemeClr>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rmAutofit/>
            </a:bodyPr>
            <a:lstStyle/>
            <a:p>
              <a:pPr algn="ctr" defTabSz="913765"/>
              <a:endParaRPr lang="zh-CN" altLang="en-US" sz="2000" b="1">
                <a:solidFill>
                  <a:schemeClr val="bg1"/>
                </a:solidFill>
              </a:endParaRPr>
            </a:p>
          </p:txBody>
        </p:sp>
        <p:sp>
          <p:nvSpPr>
            <p:cNvPr id="16" name="文本框 15">
              <a:extLst>
                <a:ext uri="{FF2B5EF4-FFF2-40B4-BE49-F238E27FC236}">
                  <a16:creationId xmlns:a16="http://schemas.microsoft.com/office/drawing/2014/main" id="{5820C655-8EB4-8B43-A28A-3167B6E07B33}"/>
                </a:ext>
              </a:extLst>
            </p:cNvPr>
            <p:cNvSpPr txBox="1"/>
            <p:nvPr/>
          </p:nvSpPr>
          <p:spPr>
            <a:xfrm>
              <a:off x="7734924" y="2081937"/>
              <a:ext cx="1969072" cy="254322"/>
            </a:xfrm>
            <a:prstGeom prst="rect">
              <a:avLst/>
            </a:prstGeom>
            <a:noFill/>
          </p:spPr>
          <p:txBody>
            <a:bodyPr wrap="square" rtlCol="0">
              <a:spAutoFit/>
            </a:bodyPr>
            <a:lstStyle/>
            <a:p>
              <a:endParaRPr lang="en-TH" sz="1400"/>
            </a:p>
          </p:txBody>
        </p:sp>
        <p:sp>
          <p:nvSpPr>
            <p:cNvPr id="17" name="文本框 16">
              <a:extLst>
                <a:ext uri="{FF2B5EF4-FFF2-40B4-BE49-F238E27FC236}">
                  <a16:creationId xmlns:a16="http://schemas.microsoft.com/office/drawing/2014/main" id="{BEAA2A20-C13A-9549-BC25-7897F9A9B2CC}"/>
                </a:ext>
              </a:extLst>
            </p:cNvPr>
            <p:cNvSpPr txBox="1"/>
            <p:nvPr/>
          </p:nvSpPr>
          <p:spPr>
            <a:xfrm>
              <a:off x="7505353" y="2376863"/>
              <a:ext cx="2574897" cy="1220744"/>
            </a:xfrm>
            <a:prstGeom prst="rect">
              <a:avLst/>
            </a:prstGeom>
            <a:noFill/>
          </p:spPr>
          <p:txBody>
            <a:bodyPr wrap="square" rtlCol="0">
              <a:spAutoFit/>
            </a:bodyPr>
            <a:lstStyle/>
            <a:p>
              <a:pPr marL="742950" lvl="1" indent="-285750">
                <a:buFontTx/>
                <a:buChar char="-"/>
              </a:pPr>
              <a:r>
                <a:rPr lang="en-TH"/>
                <a:t>View statistic data</a:t>
              </a:r>
            </a:p>
            <a:p>
              <a:pPr marL="742950" lvl="1" indent="-285750">
                <a:buFontTx/>
                <a:buChar char="-"/>
              </a:pPr>
              <a:r>
                <a:rPr lang="en-TH"/>
                <a:t>View sentences table</a:t>
              </a:r>
            </a:p>
            <a:p>
              <a:pPr marL="742950" lvl="1" indent="-285750">
                <a:buFontTx/>
                <a:buChar char="-"/>
              </a:pPr>
              <a:r>
                <a:rPr lang="en-TH"/>
                <a:t>Export table to CSV</a:t>
              </a:r>
            </a:p>
            <a:p>
              <a:pPr marL="742950" lvl="1" indent="-285750">
                <a:buFontTx/>
                <a:buChar char="-"/>
              </a:pPr>
              <a:r>
                <a:rPr lang="en-TH"/>
                <a:t>Search username or message</a:t>
              </a:r>
            </a:p>
          </p:txBody>
        </p:sp>
        <p:sp>
          <p:nvSpPr>
            <p:cNvPr id="18" name="文本框 17">
              <a:extLst>
                <a:ext uri="{FF2B5EF4-FFF2-40B4-BE49-F238E27FC236}">
                  <a16:creationId xmlns:a16="http://schemas.microsoft.com/office/drawing/2014/main" id="{7797FED0-D3DD-7540-B26C-1D3CF9A92247}"/>
                </a:ext>
              </a:extLst>
            </p:cNvPr>
            <p:cNvSpPr txBox="1"/>
            <p:nvPr/>
          </p:nvSpPr>
          <p:spPr>
            <a:xfrm>
              <a:off x="7734924" y="1630609"/>
              <a:ext cx="612668" cy="461665"/>
            </a:xfrm>
            <a:prstGeom prst="rect">
              <a:avLst/>
            </a:prstGeom>
            <a:noFill/>
            <a:effectLst/>
          </p:spPr>
          <p:txBody>
            <a:bodyPr wrap="none" rtlCol="0">
              <a:spAutoFit/>
            </a:bodyPr>
            <a:lstStyle>
              <a:defPPr>
                <a:defRPr lang="zh-CN"/>
              </a:defPPr>
              <a:lvl1pPr>
                <a:defRPr sz="3200" b="1" i="0">
                  <a:gradFill>
                    <a:gsLst>
                      <a:gs pos="0">
                        <a:schemeClr val="accent2">
                          <a:lumMod val="60000"/>
                          <a:lumOff val="40000"/>
                        </a:schemeClr>
                      </a:gs>
                      <a:gs pos="60000">
                        <a:schemeClr val="accent2"/>
                      </a:gs>
                    </a:gsLst>
                    <a:lin ang="2700000" scaled="0"/>
                  </a:gradFill>
                  <a:effectLst>
                    <a:outerShdw blurRad="76200" dist="50800" dir="5400000" algn="ctr" rotWithShape="0">
                      <a:schemeClr val="accent2">
                        <a:alpha val="20000"/>
                      </a:schemeClr>
                    </a:outerShdw>
                  </a:effectLst>
                </a:defRPr>
              </a:lvl1pPr>
            </a:lstStyle>
            <a:p>
              <a:r>
                <a:rPr lang="en-US" altLang="zh-CN" sz="2400"/>
                <a:t>02.</a:t>
              </a:r>
              <a:endParaRPr lang="zh-CN" altLang="en-US" sz="2400"/>
            </a:p>
          </p:txBody>
        </p:sp>
        <p:sp>
          <p:nvSpPr>
            <p:cNvPr id="19" name="矩形 18">
              <a:extLst>
                <a:ext uri="{FF2B5EF4-FFF2-40B4-BE49-F238E27FC236}">
                  <a16:creationId xmlns:a16="http://schemas.microsoft.com/office/drawing/2014/main" id="{01F7C01E-31C6-E347-B8B5-5959ABBC37F9}"/>
                </a:ext>
              </a:extLst>
            </p:cNvPr>
            <p:cNvSpPr/>
            <p:nvPr/>
          </p:nvSpPr>
          <p:spPr>
            <a:xfrm>
              <a:off x="7691491" y="3949559"/>
              <a:ext cx="2232000" cy="2083659"/>
            </a:xfrm>
            <a:prstGeom prst="rect">
              <a:avLst/>
            </a:prstGeom>
            <a:solidFill>
              <a:schemeClr val="tx1">
                <a:lumMod val="50000"/>
                <a:lumOff val="50000"/>
                <a:alpha val="5000"/>
              </a:schemeClr>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rmAutofit/>
            </a:bodyPr>
            <a:lstStyle/>
            <a:p>
              <a:pPr algn="ctr" defTabSz="913765"/>
              <a:endParaRPr lang="zh-CN" altLang="en-US" sz="2000" b="1">
                <a:solidFill>
                  <a:schemeClr val="bg1"/>
                </a:solidFill>
              </a:endParaRPr>
            </a:p>
          </p:txBody>
        </p:sp>
        <p:sp>
          <p:nvSpPr>
            <p:cNvPr id="20" name="文本框 19">
              <a:extLst>
                <a:ext uri="{FF2B5EF4-FFF2-40B4-BE49-F238E27FC236}">
                  <a16:creationId xmlns:a16="http://schemas.microsoft.com/office/drawing/2014/main" id="{348915D6-52DB-934A-8547-08DF4ACEAF57}"/>
                </a:ext>
              </a:extLst>
            </p:cNvPr>
            <p:cNvSpPr txBox="1"/>
            <p:nvPr/>
          </p:nvSpPr>
          <p:spPr>
            <a:xfrm>
              <a:off x="7808265" y="4398567"/>
              <a:ext cx="1969072" cy="584940"/>
            </a:xfrm>
            <a:prstGeom prst="rect">
              <a:avLst/>
            </a:prstGeom>
            <a:noFill/>
          </p:spPr>
          <p:txBody>
            <a:bodyPr wrap="square" rtlCol="0">
              <a:spAutoFit/>
            </a:bodyPr>
            <a:lstStyle/>
            <a:p>
              <a:r>
                <a:rPr lang="en-TH" sz="2000" b="1"/>
                <a:t>Facebook messenger Chatbot</a:t>
              </a:r>
              <a:endParaRPr lang="en-US" altLang="zh-CN" sz="2000" b="1"/>
            </a:p>
          </p:txBody>
        </p:sp>
        <p:sp>
          <p:nvSpPr>
            <p:cNvPr id="22" name="文本框 21">
              <a:extLst>
                <a:ext uri="{FF2B5EF4-FFF2-40B4-BE49-F238E27FC236}">
                  <a16:creationId xmlns:a16="http://schemas.microsoft.com/office/drawing/2014/main" id="{230FEFDA-8976-D343-B2CD-8171792A656A}"/>
                </a:ext>
              </a:extLst>
            </p:cNvPr>
            <p:cNvSpPr txBox="1"/>
            <p:nvPr/>
          </p:nvSpPr>
          <p:spPr>
            <a:xfrm>
              <a:off x="7822955" y="4057071"/>
              <a:ext cx="612668" cy="461665"/>
            </a:xfrm>
            <a:prstGeom prst="rect">
              <a:avLst/>
            </a:prstGeom>
            <a:noFill/>
            <a:effectLst/>
          </p:spPr>
          <p:txBody>
            <a:bodyPr wrap="none" rtlCol="0">
              <a:spAutoFit/>
            </a:bodyPr>
            <a:lstStyle>
              <a:defPPr>
                <a:defRPr lang="zh-CN"/>
              </a:defPPr>
              <a:lvl1pPr>
                <a:defRPr sz="3200" b="1" i="0">
                  <a:gradFill>
                    <a:gsLst>
                      <a:gs pos="0">
                        <a:schemeClr val="accent5">
                          <a:lumMod val="60000"/>
                          <a:lumOff val="40000"/>
                        </a:schemeClr>
                      </a:gs>
                      <a:gs pos="60000">
                        <a:schemeClr val="accent5"/>
                      </a:gs>
                    </a:gsLst>
                    <a:lin ang="2700000" scaled="0"/>
                  </a:gradFill>
                  <a:effectLst>
                    <a:outerShdw blurRad="76200" dist="50800" dir="5400000" algn="ctr" rotWithShape="0">
                      <a:schemeClr val="accent5">
                        <a:alpha val="20000"/>
                      </a:schemeClr>
                    </a:outerShdw>
                  </a:effectLst>
                </a:defRPr>
              </a:lvl1pPr>
            </a:lstStyle>
            <a:p>
              <a:r>
                <a:rPr lang="en-US" altLang="zh-CN" sz="2400"/>
                <a:t>04.</a:t>
              </a:r>
              <a:endParaRPr lang="zh-CN" altLang="en-US" sz="2400"/>
            </a:p>
          </p:txBody>
        </p:sp>
      </p:grpSp>
      <p:sp>
        <p:nvSpPr>
          <p:cNvPr id="2" name="TextBox 1">
            <a:extLst>
              <a:ext uri="{FF2B5EF4-FFF2-40B4-BE49-F238E27FC236}">
                <a16:creationId xmlns:a16="http://schemas.microsoft.com/office/drawing/2014/main" id="{93A0BBF0-D5CE-3F46-AB86-E93CE05212AC}"/>
              </a:ext>
            </a:extLst>
          </p:cNvPr>
          <p:cNvSpPr txBox="1"/>
          <p:nvPr/>
        </p:nvSpPr>
        <p:spPr>
          <a:xfrm>
            <a:off x="306595" y="185461"/>
            <a:ext cx="3958199" cy="707886"/>
          </a:xfrm>
          <a:prstGeom prst="rect">
            <a:avLst/>
          </a:prstGeom>
          <a:noFill/>
        </p:spPr>
        <p:txBody>
          <a:bodyPr wrap="none" rtlCol="0">
            <a:spAutoFit/>
          </a:bodyPr>
          <a:lstStyle/>
          <a:p>
            <a:r>
              <a:rPr lang="en-TH" sz="4000" b="1" dirty="0"/>
              <a:t>Feature Overview</a:t>
            </a:r>
            <a:endParaRPr kumimoji="1" lang="zh-CN" altLang="en-US" dirty="0"/>
          </a:p>
        </p:txBody>
      </p:sp>
      <p:sp>
        <p:nvSpPr>
          <p:cNvPr id="25" name="文本框 7">
            <a:extLst>
              <a:ext uri="{FF2B5EF4-FFF2-40B4-BE49-F238E27FC236}">
                <a16:creationId xmlns:a16="http://schemas.microsoft.com/office/drawing/2014/main" id="{FD44C235-46ED-A544-8138-8B56BA85325C}"/>
              </a:ext>
            </a:extLst>
          </p:cNvPr>
          <p:cNvSpPr txBox="1"/>
          <p:nvPr/>
        </p:nvSpPr>
        <p:spPr>
          <a:xfrm>
            <a:off x="3920356" y="1780212"/>
            <a:ext cx="2382944" cy="615553"/>
          </a:xfrm>
          <a:prstGeom prst="rect">
            <a:avLst/>
          </a:prstGeom>
          <a:noFill/>
        </p:spPr>
        <p:txBody>
          <a:bodyPr wrap="square" rtlCol="0">
            <a:spAutoFit/>
          </a:bodyPr>
          <a:lstStyle/>
          <a:p>
            <a:r>
              <a:rPr lang="en-TH" sz="2000" b="1"/>
              <a:t>Dashboard</a:t>
            </a:r>
          </a:p>
          <a:p>
            <a:endParaRPr kumimoji="0" lang="en-US" altLang="zh-CN" sz="1400" b="1" i="0" u="none" strike="noStrike" kern="1200" cap="none" spc="0" normalizeH="0" baseline="0" noProof="0">
              <a:ln>
                <a:noFill/>
              </a:ln>
              <a:effectLst/>
              <a:uLnTx/>
              <a:uFillTx/>
            </a:endParaRPr>
          </a:p>
        </p:txBody>
      </p:sp>
      <p:sp>
        <p:nvSpPr>
          <p:cNvPr id="27" name="文本框 12">
            <a:extLst>
              <a:ext uri="{FF2B5EF4-FFF2-40B4-BE49-F238E27FC236}">
                <a16:creationId xmlns:a16="http://schemas.microsoft.com/office/drawing/2014/main" id="{645AC8F7-CB02-F94F-ACE5-61DC9441A933}"/>
              </a:ext>
            </a:extLst>
          </p:cNvPr>
          <p:cNvSpPr txBox="1"/>
          <p:nvPr/>
        </p:nvSpPr>
        <p:spPr>
          <a:xfrm>
            <a:off x="3509715" y="5387770"/>
            <a:ext cx="2501381" cy="646331"/>
          </a:xfrm>
          <a:prstGeom prst="rect">
            <a:avLst/>
          </a:prstGeom>
          <a:noFill/>
        </p:spPr>
        <p:txBody>
          <a:bodyPr wrap="square" rtlCol="0">
            <a:spAutoFit/>
          </a:bodyPr>
          <a:lstStyle/>
          <a:p>
            <a:pPr marL="742950" lvl="1" indent="-285750">
              <a:buFontTx/>
              <a:buChar char="-"/>
            </a:pPr>
            <a:r>
              <a:rPr lang="en-US"/>
              <a:t>Communicate with Chatbot</a:t>
            </a:r>
            <a:endParaRPr lang="en-TH"/>
          </a:p>
        </p:txBody>
      </p:sp>
      <p:pic>
        <p:nvPicPr>
          <p:cNvPr id="42" name="图片 5">
            <a:extLst>
              <a:ext uri="{FF2B5EF4-FFF2-40B4-BE49-F238E27FC236}">
                <a16:creationId xmlns:a16="http://schemas.microsoft.com/office/drawing/2014/main" id="{47E0AC99-F45A-A54F-835E-9E17928F82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3358" y="722236"/>
            <a:ext cx="6135764" cy="6135764"/>
          </a:xfrm>
          <a:prstGeom prst="rect">
            <a:avLst/>
          </a:prstGeom>
        </p:spPr>
      </p:pic>
    </p:spTree>
    <p:extLst>
      <p:ext uri="{BB962C8B-B14F-4D97-AF65-F5344CB8AC3E}">
        <p14:creationId xmlns:p14="http://schemas.microsoft.com/office/powerpoint/2010/main" val="1320868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fade">
                                      <p:cBhvr>
                                        <p:cTn id="16" dur="500"/>
                                        <p:tgtEl>
                                          <p:spTgt spid="2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fade">
                                      <p:cBhvr>
                                        <p:cTn id="19"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5" grpId="0"/>
      <p:bldP spid="27"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2">
            <a:extLst>
              <a:ext uri="{FF2B5EF4-FFF2-40B4-BE49-F238E27FC236}">
                <a16:creationId xmlns:a16="http://schemas.microsoft.com/office/drawing/2014/main" id="{10C4E6F6-BF9B-A942-91ED-FC59983CA603}"/>
              </a:ext>
            </a:extLst>
          </p:cNvPr>
          <p:cNvSpPr>
            <a:spLocks noChangeArrowheads="1"/>
          </p:cNvSpPr>
          <p:nvPr/>
        </p:nvSpPr>
        <p:spPr bwMode="auto">
          <a:xfrm>
            <a:off x="365632" y="1053683"/>
            <a:ext cx="13378552"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8" name="文本框 8">
            <a:extLst>
              <a:ext uri="{FF2B5EF4-FFF2-40B4-BE49-F238E27FC236}">
                <a16:creationId xmlns:a16="http://schemas.microsoft.com/office/drawing/2014/main" id="{839D2C2A-D133-9C4E-A6EC-011C85CFE8DC}"/>
              </a:ext>
            </a:extLst>
          </p:cNvPr>
          <p:cNvSpPr txBox="1"/>
          <p:nvPr/>
        </p:nvSpPr>
        <p:spPr>
          <a:xfrm>
            <a:off x="543087" y="568069"/>
            <a:ext cx="4973636" cy="707886"/>
          </a:xfrm>
          <a:prstGeom prst="rect">
            <a:avLst/>
          </a:prstGeom>
          <a:noFill/>
        </p:spPr>
        <p:txBody>
          <a:bodyPr wrap="square" rtlCol="0">
            <a:spAutoFit/>
          </a:bodyPr>
          <a:lstStyle/>
          <a:p>
            <a:pPr algn="ctr"/>
            <a:r>
              <a:rPr lang="en-US" sz="4000" b="1"/>
              <a:t>Product Perspective</a:t>
            </a:r>
            <a:endParaRPr lang="en-TH" sz="4000" b="1"/>
          </a:p>
        </p:txBody>
      </p:sp>
      <p:sp>
        <p:nvSpPr>
          <p:cNvPr id="15" name="Freeform: Shape 5">
            <a:extLst>
              <a:ext uri="{FF2B5EF4-FFF2-40B4-BE49-F238E27FC236}">
                <a16:creationId xmlns:a16="http://schemas.microsoft.com/office/drawing/2014/main" id="{031ADDF3-09F4-214B-96C6-D00FAAC3DA06}"/>
              </a:ext>
            </a:extLst>
          </p:cNvPr>
          <p:cNvSpPr/>
          <p:nvPr/>
        </p:nvSpPr>
        <p:spPr>
          <a:xfrm rot="5400000">
            <a:off x="10780492" y="937995"/>
            <a:ext cx="2147096" cy="675921"/>
          </a:xfrm>
          <a:custGeom>
            <a:avLst/>
            <a:gdLst>
              <a:gd name="connsiteX0" fmla="*/ 0 w 4758721"/>
              <a:gd name="connsiteY0" fmla="*/ 0 h 1498079"/>
              <a:gd name="connsiteX1" fmla="*/ 4758721 w 4758721"/>
              <a:gd name="connsiteY1" fmla="*/ 0 h 1498079"/>
              <a:gd name="connsiteX2" fmla="*/ 4730813 w 4758721"/>
              <a:gd name="connsiteY2" fmla="*/ 59781 h 1498079"/>
              <a:gd name="connsiteX3" fmla="*/ 2379360 w 4758721"/>
              <a:gd name="connsiteY3" fmla="*/ 1498079 h 1498079"/>
              <a:gd name="connsiteX4" fmla="*/ 27908 w 4758721"/>
              <a:gd name="connsiteY4" fmla="*/ 59781 h 14980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58721" h="1498079">
                <a:moveTo>
                  <a:pt x="0" y="0"/>
                </a:moveTo>
                <a:lnTo>
                  <a:pt x="4758721" y="0"/>
                </a:lnTo>
                <a:lnTo>
                  <a:pt x="4730813" y="59781"/>
                </a:lnTo>
                <a:cubicBezTo>
                  <a:pt x="4293453" y="913666"/>
                  <a:pt x="3404656" y="1498079"/>
                  <a:pt x="2379360" y="1498079"/>
                </a:cubicBezTo>
                <a:cubicBezTo>
                  <a:pt x="1354064" y="1498079"/>
                  <a:pt x="465267" y="913666"/>
                  <a:pt x="27908" y="59781"/>
                </a:cubicBezTo>
                <a:close/>
              </a:path>
            </a:pathLst>
          </a:custGeom>
          <a:solidFill>
            <a:srgbClr val="F6D6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6" name="Multiply 15">
            <a:extLst>
              <a:ext uri="{FF2B5EF4-FFF2-40B4-BE49-F238E27FC236}">
                <a16:creationId xmlns:a16="http://schemas.microsoft.com/office/drawing/2014/main" id="{2F32DB88-291E-0D43-BF9C-9A2297B6CE8D}"/>
              </a:ext>
            </a:extLst>
          </p:cNvPr>
          <p:cNvSpPr/>
          <p:nvPr/>
        </p:nvSpPr>
        <p:spPr>
          <a:xfrm>
            <a:off x="10109501" y="-302335"/>
            <a:ext cx="1974202" cy="1974202"/>
          </a:xfrm>
          <a:prstGeom prst="mathMultiply">
            <a:avLst>
              <a:gd name="adj1" fmla="val 16168"/>
            </a:avLst>
          </a:prstGeom>
          <a:solidFill>
            <a:srgbClr val="81CC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8424C4A8-BD2D-DB4D-9BB5-7B31A5FB8965}"/>
              </a:ext>
            </a:extLst>
          </p:cNvPr>
          <p:cNvSpPr>
            <a:spLocks noGrp="1"/>
          </p:cNvSpPr>
          <p:nvPr>
            <p:ph type="sldNum" sz="quarter" idx="12"/>
          </p:nvPr>
        </p:nvSpPr>
        <p:spPr/>
        <p:txBody>
          <a:bodyPr/>
          <a:lstStyle/>
          <a:p>
            <a:fld id="{DC9EB073-1296-C340-B9E1-8C6B700A278E}" type="slidenum">
              <a:rPr lang="en-TH" smtClean="0"/>
              <a:t>69</a:t>
            </a:fld>
            <a:endParaRPr lang="en-TH"/>
          </a:p>
        </p:txBody>
      </p:sp>
      <p:pic>
        <p:nvPicPr>
          <p:cNvPr id="5" name="Picture 4">
            <a:extLst>
              <a:ext uri="{FF2B5EF4-FFF2-40B4-BE49-F238E27FC236}">
                <a16:creationId xmlns:a16="http://schemas.microsoft.com/office/drawing/2014/main" id="{F18474E4-1237-4128-88C5-45E3F281BA00}"/>
              </a:ext>
            </a:extLst>
          </p:cNvPr>
          <p:cNvPicPr>
            <a:picLocks/>
          </p:cNvPicPr>
          <p:nvPr/>
        </p:nvPicPr>
        <p:blipFill>
          <a:blip r:embed="rId3"/>
          <a:stretch>
            <a:fillRect/>
          </a:stretch>
        </p:blipFill>
        <p:spPr>
          <a:xfrm>
            <a:off x="801939" y="1585016"/>
            <a:ext cx="8307950" cy="4459902"/>
          </a:xfrm>
          <a:prstGeom prst="rect">
            <a:avLst/>
          </a:prstGeom>
        </p:spPr>
      </p:pic>
      <p:sp>
        <p:nvSpPr>
          <p:cNvPr id="3" name="文本框 2">
            <a:extLst>
              <a:ext uri="{FF2B5EF4-FFF2-40B4-BE49-F238E27FC236}">
                <a16:creationId xmlns:a16="http://schemas.microsoft.com/office/drawing/2014/main" id="{4ECA4940-3C53-DF4A-B77A-416EEF37ABB7}"/>
              </a:ext>
            </a:extLst>
          </p:cNvPr>
          <p:cNvSpPr txBox="1"/>
          <p:nvPr/>
        </p:nvSpPr>
        <p:spPr>
          <a:xfrm>
            <a:off x="365633" y="5503333"/>
            <a:ext cx="3275034" cy="609600"/>
          </a:xfrm>
          <a:prstGeom prst="rect">
            <a:avLst/>
          </a:prstGeom>
          <a:noFill/>
        </p:spPr>
        <p:txBody>
          <a:bodyPr wrap="square" rtlCol="0">
            <a:spAutoFit/>
          </a:bodyPr>
          <a:lstStyle/>
          <a:p>
            <a:endParaRPr kumimoji="1" lang="zh-CN" altLang="en-US"/>
          </a:p>
        </p:txBody>
      </p:sp>
      <p:sp>
        <p:nvSpPr>
          <p:cNvPr id="12" name="TextBox 11">
            <a:extLst>
              <a:ext uri="{FF2B5EF4-FFF2-40B4-BE49-F238E27FC236}">
                <a16:creationId xmlns:a16="http://schemas.microsoft.com/office/drawing/2014/main" id="{5E017AEC-A65C-7B42-AEA4-228979392C16}"/>
              </a:ext>
            </a:extLst>
          </p:cNvPr>
          <p:cNvSpPr txBox="1"/>
          <p:nvPr/>
        </p:nvSpPr>
        <p:spPr>
          <a:xfrm>
            <a:off x="7358742" y="1973943"/>
            <a:ext cx="4833258" cy="830997"/>
          </a:xfrm>
          <a:prstGeom prst="rect">
            <a:avLst/>
          </a:prstGeom>
          <a:noFill/>
          <a:ln>
            <a:noFill/>
          </a:ln>
        </p:spPr>
        <p:txBody>
          <a:bodyPr wrap="square" rtlCol="0">
            <a:spAutoFit/>
          </a:bodyPr>
          <a:lstStyle/>
          <a:p>
            <a:pPr marL="285750" indent="-285750">
              <a:buFont typeface="Wingdings" pitchFamily="2" charset="2"/>
              <a:buChar char="Ø"/>
            </a:pPr>
            <a:r>
              <a:rPr lang="en-US" sz="2400" dirty="0"/>
              <a:t>Analyze whether the sentences are stress, non-stress and cannot tell</a:t>
            </a:r>
          </a:p>
        </p:txBody>
      </p:sp>
      <p:sp>
        <p:nvSpPr>
          <p:cNvPr id="13" name="TextBox 12">
            <a:extLst>
              <a:ext uri="{FF2B5EF4-FFF2-40B4-BE49-F238E27FC236}">
                <a16:creationId xmlns:a16="http://schemas.microsoft.com/office/drawing/2014/main" id="{97CB9FB8-696B-4541-B12B-95BDA98EC411}"/>
              </a:ext>
            </a:extLst>
          </p:cNvPr>
          <p:cNvSpPr txBox="1"/>
          <p:nvPr/>
        </p:nvSpPr>
        <p:spPr>
          <a:xfrm>
            <a:off x="7467039" y="3369724"/>
            <a:ext cx="4724961" cy="1138773"/>
          </a:xfrm>
          <a:prstGeom prst="rect">
            <a:avLst/>
          </a:prstGeom>
          <a:noFill/>
        </p:spPr>
        <p:txBody>
          <a:bodyPr wrap="square" rtlCol="0">
            <a:spAutoFit/>
          </a:bodyPr>
          <a:lstStyle/>
          <a:p>
            <a:pPr marL="285750" indent="-285750">
              <a:buFont typeface="Wingdings" pitchFamily="2" charset="2"/>
              <a:buChar char="Ø"/>
            </a:pPr>
            <a:r>
              <a:rPr lang="en-US" sz="2000" dirty="0"/>
              <a:t>Fetch information from database to dissect</a:t>
            </a:r>
          </a:p>
          <a:p>
            <a:pPr marL="285750" indent="-285750">
              <a:buFont typeface="Wingdings" pitchFamily="2" charset="2"/>
              <a:buChar char="Ø"/>
            </a:pPr>
            <a:endParaRPr kumimoji="1" lang="zh-CN" altLang="en-US" dirty="0"/>
          </a:p>
        </p:txBody>
      </p:sp>
    </p:spTree>
    <p:extLst>
      <p:ext uri="{BB962C8B-B14F-4D97-AF65-F5344CB8AC3E}">
        <p14:creationId xmlns:p14="http://schemas.microsoft.com/office/powerpoint/2010/main" val="14893424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BB2FE8-C782-4D51-893B-CB276D4418CF}"/>
              </a:ext>
            </a:extLst>
          </p:cNvPr>
          <p:cNvSpPr>
            <a:spLocks noGrp="1"/>
          </p:cNvSpPr>
          <p:nvPr>
            <p:ph type="title"/>
          </p:nvPr>
        </p:nvSpPr>
        <p:spPr/>
        <p:txBody>
          <a:bodyPr/>
          <a:lstStyle/>
          <a:p>
            <a:r>
              <a:rPr lang="en-US" dirty="0"/>
              <a:t>Machine Versus Men</a:t>
            </a:r>
          </a:p>
        </p:txBody>
      </p:sp>
      <p:pic>
        <p:nvPicPr>
          <p:cNvPr id="2050" name="Picture 2" descr="Image result for ai beat human in chess">
            <a:extLst>
              <a:ext uri="{FF2B5EF4-FFF2-40B4-BE49-F238E27FC236}">
                <a16:creationId xmlns:a16="http://schemas.microsoft.com/office/drawing/2014/main" id="{699706E6-912E-482D-A482-D205AC9BEC31}"/>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258814" y="1432167"/>
            <a:ext cx="4763337" cy="2684143"/>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ai beat human in chess">
            <a:extLst>
              <a:ext uri="{FF2B5EF4-FFF2-40B4-BE49-F238E27FC236}">
                <a16:creationId xmlns:a16="http://schemas.microsoft.com/office/drawing/2014/main" id="{68CF87FD-2C16-44FB-83A1-9DD1DF435B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42765" y="1355713"/>
            <a:ext cx="4911035" cy="2760597"/>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mage result for deepmind">
            <a:extLst>
              <a:ext uri="{FF2B5EF4-FFF2-40B4-BE49-F238E27FC236}">
                <a16:creationId xmlns:a16="http://schemas.microsoft.com/office/drawing/2014/main" id="{31BB2FB5-70CF-4558-B9EE-5A3B1D7EF73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11872" y="4301995"/>
            <a:ext cx="3767330" cy="250698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Image result for ai beat human in chess">
            <a:extLst>
              <a:ext uri="{FF2B5EF4-FFF2-40B4-BE49-F238E27FC236}">
                <a16:creationId xmlns:a16="http://schemas.microsoft.com/office/drawing/2014/main" id="{75909E75-D2C1-4B56-A5B4-FF3A61F819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95165" y="1508113"/>
            <a:ext cx="4911035" cy="27605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241399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8">
            <a:extLst>
              <a:ext uri="{FF2B5EF4-FFF2-40B4-BE49-F238E27FC236}">
                <a16:creationId xmlns:a16="http://schemas.microsoft.com/office/drawing/2014/main" id="{401BE8D6-47A2-A748-8D4D-A067C24E361E}"/>
              </a:ext>
            </a:extLst>
          </p:cNvPr>
          <p:cNvSpPr txBox="1"/>
          <p:nvPr/>
        </p:nvSpPr>
        <p:spPr>
          <a:xfrm>
            <a:off x="725997" y="736847"/>
            <a:ext cx="2727416" cy="707886"/>
          </a:xfrm>
          <a:prstGeom prst="rect">
            <a:avLst/>
          </a:prstGeom>
          <a:noFill/>
        </p:spPr>
        <p:txBody>
          <a:bodyPr wrap="square" rtlCol="0">
            <a:spAutoFit/>
          </a:bodyPr>
          <a:lstStyle/>
          <a:p>
            <a:pPr algn="ctr"/>
            <a:r>
              <a:rPr lang="en-US" altLang="zh-CN" sz="4000" b="1"/>
              <a:t>Milestone</a:t>
            </a:r>
            <a:endParaRPr lang="zh-CN" altLang="en-US" sz="4000" b="1"/>
          </a:p>
        </p:txBody>
      </p:sp>
      <p:sp>
        <p:nvSpPr>
          <p:cNvPr id="2" name="Slide Number Placeholder 1">
            <a:extLst>
              <a:ext uri="{FF2B5EF4-FFF2-40B4-BE49-F238E27FC236}">
                <a16:creationId xmlns:a16="http://schemas.microsoft.com/office/drawing/2014/main" id="{B11DC187-B246-DC40-B1CD-9AE23E976FF5}"/>
              </a:ext>
            </a:extLst>
          </p:cNvPr>
          <p:cNvSpPr>
            <a:spLocks noGrp="1"/>
          </p:cNvSpPr>
          <p:nvPr>
            <p:ph type="sldNum" sz="quarter" idx="12"/>
          </p:nvPr>
        </p:nvSpPr>
        <p:spPr/>
        <p:txBody>
          <a:bodyPr/>
          <a:lstStyle/>
          <a:p>
            <a:fld id="{DC9EB073-1296-C340-B9E1-8C6B700A278E}" type="slidenum">
              <a:rPr lang="en-TH" smtClean="0"/>
              <a:t>70</a:t>
            </a:fld>
            <a:endParaRPr lang="en-TH"/>
          </a:p>
        </p:txBody>
      </p:sp>
      <p:pic>
        <p:nvPicPr>
          <p:cNvPr id="5" name="Picture 4" descr="Chart, timeline&#10;&#10;Description automatically generated">
            <a:extLst>
              <a:ext uri="{FF2B5EF4-FFF2-40B4-BE49-F238E27FC236}">
                <a16:creationId xmlns:a16="http://schemas.microsoft.com/office/drawing/2014/main" id="{FDBBEE67-9731-476F-9969-B4B6B956D971}"/>
              </a:ext>
            </a:extLst>
          </p:cNvPr>
          <p:cNvPicPr/>
          <p:nvPr/>
        </p:nvPicPr>
        <p:blipFill>
          <a:blip r:embed="rId2"/>
          <a:stretch>
            <a:fillRect/>
          </a:stretch>
        </p:blipFill>
        <p:spPr>
          <a:xfrm>
            <a:off x="150921" y="1557597"/>
            <a:ext cx="11798423" cy="4186256"/>
          </a:xfrm>
          <a:prstGeom prst="rect">
            <a:avLst/>
          </a:prstGeom>
        </p:spPr>
      </p:pic>
    </p:spTree>
    <p:extLst>
      <p:ext uri="{BB962C8B-B14F-4D97-AF65-F5344CB8AC3E}">
        <p14:creationId xmlns:p14="http://schemas.microsoft.com/office/powerpoint/2010/main" val="1748239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52A454-4E88-4411-A9B2-4FA2BAA9D64B}"/>
              </a:ext>
            </a:extLst>
          </p:cNvPr>
          <p:cNvSpPr>
            <a:spLocks noGrp="1"/>
          </p:cNvSpPr>
          <p:nvPr>
            <p:ph type="title"/>
          </p:nvPr>
        </p:nvSpPr>
        <p:spPr/>
        <p:txBody>
          <a:bodyPr/>
          <a:lstStyle/>
          <a:p>
            <a:r>
              <a:rPr lang="en-US" dirty="0"/>
              <a:t>User interface</a:t>
            </a:r>
          </a:p>
        </p:txBody>
      </p:sp>
      <p:pic>
        <p:nvPicPr>
          <p:cNvPr id="2050" name="Picture 2" descr="May be an image of text that says 'Chatbot_Friend Hey there! Hello Age is just a number. You're only as old as you feel. How old are you? act on my developer's orders. Who is ur boss/ Give me a second 25 !report stress non-stress 20 15 10 April May June July August September Type a message...'">
            <a:extLst>
              <a:ext uri="{FF2B5EF4-FFF2-40B4-BE49-F238E27FC236}">
                <a16:creationId xmlns:a16="http://schemas.microsoft.com/office/drawing/2014/main" id="{9FA524CA-B9B6-4654-8A5C-082163AC44EC}"/>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625011" y="1797916"/>
            <a:ext cx="3219068"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683681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2DAC01-99A7-4987-A234-067E1BAA0A44}"/>
              </a:ext>
            </a:extLst>
          </p:cNvPr>
          <p:cNvSpPr>
            <a:spLocks noGrp="1"/>
          </p:cNvSpPr>
          <p:nvPr>
            <p:ph type="title"/>
          </p:nvPr>
        </p:nvSpPr>
        <p:spPr/>
        <p:txBody>
          <a:bodyPr/>
          <a:lstStyle/>
          <a:p>
            <a:r>
              <a:rPr lang="en-US" dirty="0"/>
              <a:t>User interface</a:t>
            </a:r>
          </a:p>
        </p:txBody>
      </p:sp>
      <p:pic>
        <p:nvPicPr>
          <p:cNvPr id="1026" name="Picture 2" descr="May be an image of text that says 'Stress Analyze armpakin@hotmail.com 8 D Dashboard Total Users စီး Users 67 Messages 15 Pie Chart Stress Overview 41 Stress Non-stress Overview Non- Average Stress Overtime Can'ttell Stress Word Cloud -stress Can'ttell Shwall Stress Non-Stress today agent boring love info still homework tmr jokeg going thxur thanks night nope help lonely give hello today funny support Sentences December wanna tired Search Username Message Date Time Ð Export Labels CSV Confidence'">
            <a:extLst>
              <a:ext uri="{FF2B5EF4-FFF2-40B4-BE49-F238E27FC236}">
                <a16:creationId xmlns:a16="http://schemas.microsoft.com/office/drawing/2014/main" id="{A65C9802-8E63-4753-9AF9-2FCF07249316}"/>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124725" y="1825625"/>
            <a:ext cx="7942549"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447482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44B9F-2973-4A17-8CDE-718A952228F4}"/>
              </a:ext>
            </a:extLst>
          </p:cNvPr>
          <p:cNvSpPr>
            <a:spLocks noGrp="1"/>
          </p:cNvSpPr>
          <p:nvPr>
            <p:ph type="title"/>
          </p:nvPr>
        </p:nvSpPr>
        <p:spPr/>
        <p:txBody>
          <a:bodyPr/>
          <a:lstStyle/>
          <a:p>
            <a:r>
              <a:rPr lang="en-US" dirty="0"/>
              <a:t>User interface</a:t>
            </a:r>
          </a:p>
        </p:txBody>
      </p:sp>
      <p:pic>
        <p:nvPicPr>
          <p:cNvPr id="3074" name="Picture 2" descr="May be an image of text that says 'Sentences Search Username Message Pathomsakul Supamanee Date UwU mean uwu Pathomsakul Supamanee Time UwU Export Labels 9/26/2021 CSV Pathomsakul Supamanee 11:37:08 PM Confidencescoe stress 9/26/2021 uwinning? Pathomsakul Supamanee 11:36:57 PM hello 0.5428668336031935 9/26/2021 Pakin Kampeera can'ttell son 11:36:49 Pakin Kampeera 9/26/2021 can'ttell 11:36:42 Pakin Kampeera 9/26/2021 non-stress covid 19 9:53:01 0.13118900402470252 Pakin Kampeera stress 9/26/2021 today so boring 9:52:52 How Pakin Kampeera 0.5542619158800078 stress 9/26/2021 going today? 9:52:34 Hello Pakin Kampeera 0.9356098723333347 9/26/2021 9:52:22 PM see 0.42549680705190424 10 9/26/2021 non-stress tomorrow 9:52:08 PM 0.42549680705190424 non-stress 9/26/2021 9:47:22 0.060582713902607 stress Copyright@201Alrightsreserved 0.6573186070424237 Veion0.1.0 0.1.0'">
            <a:extLst>
              <a:ext uri="{FF2B5EF4-FFF2-40B4-BE49-F238E27FC236}">
                <a16:creationId xmlns:a16="http://schemas.microsoft.com/office/drawing/2014/main" id="{BE57039D-5A4C-4916-8E59-C557F039D464}"/>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878423" y="1690688"/>
            <a:ext cx="8188851" cy="4486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610924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8153F7-DF28-4FF0-97FE-0C140B247731}"/>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23FC292E-4A1B-4F2C-A2CD-F0916E1CD7AE}"/>
              </a:ext>
            </a:extLst>
          </p:cNvPr>
          <p:cNvSpPr>
            <a:spLocks noGrp="1"/>
          </p:cNvSpPr>
          <p:nvPr>
            <p:ph idx="1"/>
          </p:nvPr>
        </p:nvSpPr>
        <p:spPr/>
        <p:txBody>
          <a:bodyPr/>
          <a:lstStyle/>
          <a:p>
            <a:r>
              <a:rPr lang="en-US" sz="1800" dirty="0">
                <a:effectLst/>
                <a:latin typeface="Calibri" panose="020F0502020204030204" pitchFamily="34" charset="0"/>
                <a:ea typeface="Calibri" panose="020F0502020204030204" pitchFamily="34" charset="0"/>
                <a:cs typeface="Calibri" panose="020F0502020204030204" pitchFamily="34" charset="0"/>
              </a:rPr>
              <a:t>Lane, H., </a:t>
            </a:r>
            <a:r>
              <a:rPr lang="en-US" sz="1800" dirty="0" err="1">
                <a:effectLst/>
                <a:latin typeface="Calibri" panose="020F0502020204030204" pitchFamily="34" charset="0"/>
                <a:ea typeface="Calibri" panose="020F0502020204030204" pitchFamily="34" charset="0"/>
                <a:cs typeface="Calibri" panose="020F0502020204030204" pitchFamily="34" charset="0"/>
              </a:rPr>
              <a:t>Hapke</a:t>
            </a:r>
            <a:r>
              <a:rPr lang="en-US" sz="1800" dirty="0">
                <a:effectLst/>
                <a:latin typeface="Calibri" panose="020F0502020204030204" pitchFamily="34" charset="0"/>
                <a:ea typeface="Calibri" panose="020F0502020204030204" pitchFamily="34" charset="0"/>
                <a:cs typeface="Calibri" panose="020F0502020204030204" pitchFamily="34" charset="0"/>
              </a:rPr>
              <a:t>, H., &amp; Howard, C. (2019). </a:t>
            </a:r>
            <a:r>
              <a:rPr lang="en-US" sz="1800" i="1" dirty="0">
                <a:effectLst/>
                <a:latin typeface="Calibri" panose="020F0502020204030204" pitchFamily="34" charset="0"/>
                <a:ea typeface="Calibri" panose="020F0502020204030204" pitchFamily="34" charset="0"/>
                <a:cs typeface="Calibri" panose="020F0502020204030204" pitchFamily="34" charset="0"/>
              </a:rPr>
              <a:t>Natural Language Processing in Action: Understanding, analyzing, and generating text with Python</a:t>
            </a:r>
            <a:r>
              <a:rPr lang="en-US" sz="1800" dirty="0">
                <a:effectLst/>
                <a:latin typeface="Calibri" panose="020F0502020204030204" pitchFamily="34" charset="0"/>
                <a:ea typeface="Calibri" panose="020F0502020204030204" pitchFamily="34" charset="0"/>
                <a:cs typeface="Calibri" panose="020F0502020204030204" pitchFamily="34" charset="0"/>
              </a:rPr>
              <a:t> (1st edition). Manning.</a:t>
            </a:r>
          </a:p>
          <a:p>
            <a:r>
              <a:rPr lang="en-US" sz="1800" dirty="0">
                <a:effectLst/>
                <a:latin typeface="Calibri" panose="020F0502020204030204" pitchFamily="34" charset="0"/>
                <a:ea typeface="Calibri" panose="020F0502020204030204" pitchFamily="34" charset="0"/>
                <a:cs typeface="Calibri" panose="020F0502020204030204" pitchFamily="34" charset="0"/>
              </a:rPr>
              <a:t>Turban, E., </a:t>
            </a:r>
            <a:r>
              <a:rPr lang="en-US" sz="1800" dirty="0" err="1">
                <a:effectLst/>
                <a:latin typeface="Calibri" panose="020F0502020204030204" pitchFamily="34" charset="0"/>
                <a:ea typeface="Calibri" panose="020F0502020204030204" pitchFamily="34" charset="0"/>
                <a:cs typeface="Calibri" panose="020F0502020204030204" pitchFamily="34" charset="0"/>
              </a:rPr>
              <a:t>Delen</a:t>
            </a:r>
            <a:r>
              <a:rPr lang="en-US" sz="1800" dirty="0">
                <a:effectLst/>
                <a:latin typeface="Calibri" panose="020F0502020204030204" pitchFamily="34" charset="0"/>
                <a:ea typeface="Calibri" panose="020F0502020204030204" pitchFamily="34" charset="0"/>
                <a:cs typeface="Calibri" panose="020F0502020204030204" pitchFamily="34" charset="0"/>
              </a:rPr>
              <a:t>, D., &amp; Sharda, R. (n.d.). </a:t>
            </a:r>
            <a:r>
              <a:rPr lang="en-US" sz="1800" i="1" dirty="0">
                <a:effectLst/>
                <a:latin typeface="Calibri" panose="020F0502020204030204" pitchFamily="34" charset="0"/>
                <a:ea typeface="Calibri" panose="020F0502020204030204" pitchFamily="34" charset="0"/>
                <a:cs typeface="Calibri" panose="020F0502020204030204" pitchFamily="34" charset="0"/>
              </a:rPr>
              <a:t>Business Intelligence, Analytics, and Data Science: A Managerial Perspective</a:t>
            </a:r>
            <a:r>
              <a:rPr lang="en-US" sz="1800" dirty="0">
                <a:effectLst/>
                <a:latin typeface="Calibri" panose="020F0502020204030204" pitchFamily="34" charset="0"/>
                <a:ea typeface="Calibri" panose="020F0502020204030204" pitchFamily="34" charset="0"/>
                <a:cs typeface="Calibri" panose="020F0502020204030204" pitchFamily="34" charset="0"/>
              </a:rPr>
              <a:t>.</a:t>
            </a:r>
            <a:endParaRPr lang="en-US" sz="1800" dirty="0">
              <a:effectLst/>
              <a:latin typeface="Calibri" panose="020F0502020204030204" pitchFamily="34" charset="0"/>
              <a:ea typeface="Calibri" panose="020F0502020204030204" pitchFamily="34" charset="0"/>
              <a:cs typeface="Cordia New" panose="020B0304020202020204" pitchFamily="34" charset="-34"/>
            </a:endParaRPr>
          </a:p>
          <a:p>
            <a:r>
              <a:rPr lang="en-US" sz="1800" dirty="0" err="1">
                <a:effectLst/>
                <a:latin typeface="Calibri" panose="020F0502020204030204" pitchFamily="34" charset="0"/>
                <a:ea typeface="Calibri" panose="020F0502020204030204" pitchFamily="34" charset="0"/>
                <a:cs typeface="Calibri" panose="020F0502020204030204" pitchFamily="34" charset="0"/>
              </a:rPr>
              <a:t>Turcan</a:t>
            </a:r>
            <a:r>
              <a:rPr lang="en-US" sz="1800" dirty="0">
                <a:effectLst/>
                <a:latin typeface="Calibri" panose="020F0502020204030204" pitchFamily="34" charset="0"/>
                <a:ea typeface="Calibri" panose="020F0502020204030204" pitchFamily="34" charset="0"/>
                <a:cs typeface="Calibri" panose="020F0502020204030204" pitchFamily="34" charset="0"/>
              </a:rPr>
              <a:t>, E., &amp; McKeown, K. (2019). </a:t>
            </a:r>
            <a:r>
              <a:rPr lang="en-US" sz="1800" dirty="0" err="1">
                <a:effectLst/>
                <a:latin typeface="Calibri" panose="020F0502020204030204" pitchFamily="34" charset="0"/>
                <a:ea typeface="Calibri" panose="020F0502020204030204" pitchFamily="34" charset="0"/>
                <a:cs typeface="Calibri" panose="020F0502020204030204" pitchFamily="34" charset="0"/>
              </a:rPr>
              <a:t>Dreaddit</a:t>
            </a:r>
            <a:r>
              <a:rPr lang="en-US" sz="1800" dirty="0">
                <a:effectLst/>
                <a:latin typeface="Calibri" panose="020F0502020204030204" pitchFamily="34" charset="0"/>
                <a:ea typeface="Calibri" panose="020F0502020204030204" pitchFamily="34" charset="0"/>
                <a:cs typeface="Calibri" panose="020F0502020204030204" pitchFamily="34" charset="0"/>
              </a:rPr>
              <a:t>: A Reddit Dataset for Stress Analysis in Social Media. </a:t>
            </a:r>
            <a:r>
              <a:rPr lang="en-US" sz="1800" i="1" dirty="0">
                <a:effectLst/>
                <a:latin typeface="Calibri" panose="020F0502020204030204" pitchFamily="34" charset="0"/>
                <a:ea typeface="Calibri" panose="020F0502020204030204" pitchFamily="34" charset="0"/>
                <a:cs typeface="Calibri" panose="020F0502020204030204" pitchFamily="34" charset="0"/>
              </a:rPr>
              <a:t>ArXiv:1911.00133 [Cs]</a:t>
            </a:r>
            <a:r>
              <a:rPr lang="en-US" sz="1800" dirty="0">
                <a:effectLst/>
                <a:latin typeface="Calibri" panose="020F0502020204030204" pitchFamily="34" charset="0"/>
                <a:ea typeface="Calibri" panose="020F0502020204030204" pitchFamily="34" charset="0"/>
                <a:cs typeface="Calibri" panose="020F0502020204030204" pitchFamily="34" charset="0"/>
              </a:rPr>
              <a:t>. http://arxiv.org/abs/1911.00133</a:t>
            </a:r>
            <a:endParaRPr lang="en-US" sz="1800" dirty="0">
              <a:effectLst/>
              <a:latin typeface="Calibri" panose="020F0502020204030204" pitchFamily="34" charset="0"/>
              <a:ea typeface="Calibri" panose="020F0502020204030204" pitchFamily="34" charset="0"/>
              <a:cs typeface="Cordia New" panose="020B0304020202020204" pitchFamily="34" charset="-34"/>
            </a:endParaRPr>
          </a:p>
          <a:p>
            <a:endParaRPr lang="en-US" sz="1800" dirty="0">
              <a:effectLst/>
              <a:latin typeface="Calibri" panose="020F0502020204030204" pitchFamily="34" charset="0"/>
              <a:ea typeface="Calibri" panose="020F0502020204030204" pitchFamily="34" charset="0"/>
              <a:cs typeface="Cordia New" panose="020B0304020202020204" pitchFamily="34" charset="-34"/>
            </a:endParaRPr>
          </a:p>
          <a:p>
            <a:endParaRPr lang="en-US" dirty="0"/>
          </a:p>
        </p:txBody>
      </p:sp>
    </p:spTree>
    <p:extLst>
      <p:ext uri="{BB962C8B-B14F-4D97-AF65-F5344CB8AC3E}">
        <p14:creationId xmlns:p14="http://schemas.microsoft.com/office/powerpoint/2010/main" val="27432816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2CF9BE-7F91-424A-A752-1013A218838B}"/>
              </a:ext>
            </a:extLst>
          </p:cNvPr>
          <p:cNvSpPr>
            <a:spLocks noGrp="1"/>
          </p:cNvSpPr>
          <p:nvPr>
            <p:ph type="title"/>
          </p:nvPr>
        </p:nvSpPr>
        <p:spPr/>
        <p:txBody>
          <a:bodyPr/>
          <a:lstStyle/>
          <a:p>
            <a:r>
              <a:rPr lang="en-US" dirty="0"/>
              <a:t>Machine Versus Men (cont.)</a:t>
            </a:r>
          </a:p>
        </p:txBody>
      </p:sp>
      <p:sp>
        <p:nvSpPr>
          <p:cNvPr id="3" name="Content Placeholder 2">
            <a:extLst>
              <a:ext uri="{FF2B5EF4-FFF2-40B4-BE49-F238E27FC236}">
                <a16:creationId xmlns:a16="http://schemas.microsoft.com/office/drawing/2014/main" id="{DB1354EC-C773-46D1-B00E-800B8B852EE2}"/>
              </a:ext>
            </a:extLst>
          </p:cNvPr>
          <p:cNvSpPr>
            <a:spLocks noGrp="1"/>
          </p:cNvSpPr>
          <p:nvPr>
            <p:ph idx="1"/>
          </p:nvPr>
        </p:nvSpPr>
        <p:spPr/>
        <p:txBody>
          <a:bodyPr/>
          <a:lstStyle/>
          <a:p>
            <a:r>
              <a:rPr lang="en-US" dirty="0"/>
              <a:t>Can machine beat the best of man in what man is supposed to be the best at?</a:t>
            </a:r>
          </a:p>
          <a:p>
            <a:r>
              <a:rPr lang="en-US" dirty="0">
                <a:hlinkClick r:id="rId2"/>
              </a:rPr>
              <a:t>https://www.youtube.com/watch?v=YgYSv2KSyWg</a:t>
            </a:r>
            <a:endParaRPr lang="en-US" dirty="0"/>
          </a:p>
          <a:p>
            <a:r>
              <a:rPr lang="en-US" dirty="0"/>
              <a:t>Watson, which is called </a:t>
            </a:r>
            <a:r>
              <a:rPr lang="en-US" dirty="0" err="1"/>
              <a:t>DeepQA</a:t>
            </a:r>
            <a:endParaRPr lang="en-US" dirty="0"/>
          </a:p>
          <a:p>
            <a:r>
              <a:rPr lang="en-US" dirty="0"/>
              <a:t>Watson had access to 200 million pages of structured and unstructured content consuming four terabytes of disk storage.</a:t>
            </a:r>
            <a:endParaRPr lang="en-US" b="1" dirty="0"/>
          </a:p>
        </p:txBody>
      </p:sp>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E5DCAFEC-42DD-4AD0-8EF8-4AD8DE65621B}"/>
                  </a:ext>
                </a:extLst>
              </p14:cNvPr>
              <p14:cNvContentPartPr/>
              <p14:nvPr/>
            </p14:nvContentPartPr>
            <p14:xfrm>
              <a:off x="4848510" y="3044827"/>
              <a:ext cx="360" cy="360"/>
            </p14:xfrm>
          </p:contentPart>
        </mc:Choice>
        <mc:Fallback xmlns="">
          <p:pic>
            <p:nvPicPr>
              <p:cNvPr id="4" name="Ink 3">
                <a:extLst>
                  <a:ext uri="{FF2B5EF4-FFF2-40B4-BE49-F238E27FC236}">
                    <a16:creationId xmlns:a16="http://schemas.microsoft.com/office/drawing/2014/main" id="{E5DCAFEC-42DD-4AD0-8EF8-4AD8DE65621B}"/>
                  </a:ext>
                </a:extLst>
              </p:cNvPr>
              <p:cNvPicPr/>
              <p:nvPr/>
            </p:nvPicPr>
            <p:blipFill>
              <a:blip r:embed="rId4"/>
              <a:stretch>
                <a:fillRect/>
              </a:stretch>
            </p:blipFill>
            <p:spPr>
              <a:xfrm>
                <a:off x="4839870" y="3035827"/>
                <a:ext cx="18000" cy="18000"/>
              </a:xfrm>
              <a:prstGeom prst="rect">
                <a:avLst/>
              </a:prstGeom>
            </p:spPr>
          </p:pic>
        </mc:Fallback>
      </mc:AlternateContent>
      <p:grpSp>
        <p:nvGrpSpPr>
          <p:cNvPr id="10" name="Group 9">
            <a:extLst>
              <a:ext uri="{FF2B5EF4-FFF2-40B4-BE49-F238E27FC236}">
                <a16:creationId xmlns:a16="http://schemas.microsoft.com/office/drawing/2014/main" id="{4B607870-1A0F-4E82-9273-FA775637A1A5}"/>
              </a:ext>
            </a:extLst>
          </p:cNvPr>
          <p:cNvGrpSpPr/>
          <p:nvPr/>
        </p:nvGrpSpPr>
        <p:grpSpPr>
          <a:xfrm>
            <a:off x="4915830" y="3024667"/>
            <a:ext cx="8640" cy="3960"/>
            <a:chOff x="4915830" y="3024667"/>
            <a:chExt cx="8640" cy="3960"/>
          </a:xfrm>
        </p:grpSpPr>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6C2286EE-F0F5-4343-B440-D2F272A72357}"/>
                    </a:ext>
                  </a:extLst>
                </p14:cNvPr>
                <p14:cNvContentPartPr/>
                <p14:nvPr/>
              </p14:nvContentPartPr>
              <p14:xfrm>
                <a:off x="4924110" y="3028267"/>
                <a:ext cx="360" cy="360"/>
              </p14:xfrm>
            </p:contentPart>
          </mc:Choice>
          <mc:Fallback xmlns="">
            <p:pic>
              <p:nvPicPr>
                <p:cNvPr id="5" name="Ink 4">
                  <a:extLst>
                    <a:ext uri="{FF2B5EF4-FFF2-40B4-BE49-F238E27FC236}">
                      <a16:creationId xmlns:a16="http://schemas.microsoft.com/office/drawing/2014/main" id="{6C2286EE-F0F5-4343-B440-D2F272A72357}"/>
                    </a:ext>
                  </a:extLst>
                </p:cNvPr>
                <p:cNvPicPr/>
                <p:nvPr/>
              </p:nvPicPr>
              <p:blipFill>
                <a:blip r:embed="rId4"/>
                <a:stretch>
                  <a:fillRect/>
                </a:stretch>
              </p:blipFill>
              <p:spPr>
                <a:xfrm>
                  <a:off x="4915110" y="3019267"/>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7FBE0F3A-33A1-42A6-B12E-B964D4E40EE6}"/>
                    </a:ext>
                  </a:extLst>
                </p14:cNvPr>
                <p14:cNvContentPartPr/>
                <p14:nvPr/>
              </p14:nvContentPartPr>
              <p14:xfrm>
                <a:off x="4924110" y="3024667"/>
                <a:ext cx="360" cy="3600"/>
              </p14:xfrm>
            </p:contentPart>
          </mc:Choice>
          <mc:Fallback xmlns="">
            <p:pic>
              <p:nvPicPr>
                <p:cNvPr id="6" name="Ink 5">
                  <a:extLst>
                    <a:ext uri="{FF2B5EF4-FFF2-40B4-BE49-F238E27FC236}">
                      <a16:creationId xmlns:a16="http://schemas.microsoft.com/office/drawing/2014/main" id="{7FBE0F3A-33A1-42A6-B12E-B964D4E40EE6}"/>
                    </a:ext>
                  </a:extLst>
                </p:cNvPr>
                <p:cNvPicPr/>
                <p:nvPr/>
              </p:nvPicPr>
              <p:blipFill>
                <a:blip r:embed="rId7"/>
                <a:stretch>
                  <a:fillRect/>
                </a:stretch>
              </p:blipFill>
              <p:spPr>
                <a:xfrm>
                  <a:off x="4915110" y="3016027"/>
                  <a:ext cx="18000" cy="212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7" name="Ink 6">
                  <a:extLst>
                    <a:ext uri="{FF2B5EF4-FFF2-40B4-BE49-F238E27FC236}">
                      <a16:creationId xmlns:a16="http://schemas.microsoft.com/office/drawing/2014/main" id="{AB2211C6-5911-47AB-BECA-FFCEFE86346B}"/>
                    </a:ext>
                  </a:extLst>
                </p14:cNvPr>
                <p14:cNvContentPartPr/>
                <p14:nvPr/>
              </p14:nvContentPartPr>
              <p14:xfrm>
                <a:off x="4915830" y="3028267"/>
                <a:ext cx="360" cy="360"/>
              </p14:xfrm>
            </p:contentPart>
          </mc:Choice>
          <mc:Fallback xmlns="">
            <p:pic>
              <p:nvPicPr>
                <p:cNvPr id="7" name="Ink 6">
                  <a:extLst>
                    <a:ext uri="{FF2B5EF4-FFF2-40B4-BE49-F238E27FC236}">
                      <a16:creationId xmlns:a16="http://schemas.microsoft.com/office/drawing/2014/main" id="{AB2211C6-5911-47AB-BECA-FFCEFE86346B}"/>
                    </a:ext>
                  </a:extLst>
                </p:cNvPr>
                <p:cNvPicPr/>
                <p:nvPr/>
              </p:nvPicPr>
              <p:blipFill>
                <a:blip r:embed="rId4"/>
                <a:stretch>
                  <a:fillRect/>
                </a:stretch>
              </p:blipFill>
              <p:spPr>
                <a:xfrm>
                  <a:off x="4906830" y="3019267"/>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 name="Ink 7">
                  <a:extLst>
                    <a:ext uri="{FF2B5EF4-FFF2-40B4-BE49-F238E27FC236}">
                      <a16:creationId xmlns:a16="http://schemas.microsoft.com/office/drawing/2014/main" id="{B82B4734-CE79-4E3B-BDB9-FE9D753B4294}"/>
                    </a:ext>
                  </a:extLst>
                </p14:cNvPr>
                <p14:cNvContentPartPr/>
                <p14:nvPr/>
              </p14:nvContentPartPr>
              <p14:xfrm>
                <a:off x="4915830" y="3028267"/>
                <a:ext cx="360" cy="360"/>
              </p14:xfrm>
            </p:contentPart>
          </mc:Choice>
          <mc:Fallback xmlns="">
            <p:pic>
              <p:nvPicPr>
                <p:cNvPr id="8" name="Ink 7">
                  <a:extLst>
                    <a:ext uri="{FF2B5EF4-FFF2-40B4-BE49-F238E27FC236}">
                      <a16:creationId xmlns:a16="http://schemas.microsoft.com/office/drawing/2014/main" id="{B82B4734-CE79-4E3B-BDB9-FE9D753B4294}"/>
                    </a:ext>
                  </a:extLst>
                </p:cNvPr>
                <p:cNvPicPr/>
                <p:nvPr/>
              </p:nvPicPr>
              <p:blipFill>
                <a:blip r:embed="rId4"/>
                <a:stretch>
                  <a:fillRect/>
                </a:stretch>
              </p:blipFill>
              <p:spPr>
                <a:xfrm>
                  <a:off x="4906830" y="3019267"/>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9" name="Ink 8">
                  <a:extLst>
                    <a:ext uri="{FF2B5EF4-FFF2-40B4-BE49-F238E27FC236}">
                      <a16:creationId xmlns:a16="http://schemas.microsoft.com/office/drawing/2014/main" id="{B846B1C3-E4BF-4A6E-9875-38D04264D26F}"/>
                    </a:ext>
                  </a:extLst>
                </p14:cNvPr>
                <p14:cNvContentPartPr/>
                <p14:nvPr/>
              </p14:nvContentPartPr>
              <p14:xfrm>
                <a:off x="4915830" y="3028267"/>
                <a:ext cx="360" cy="360"/>
              </p14:xfrm>
            </p:contentPart>
          </mc:Choice>
          <mc:Fallback xmlns="">
            <p:pic>
              <p:nvPicPr>
                <p:cNvPr id="9" name="Ink 8">
                  <a:extLst>
                    <a:ext uri="{FF2B5EF4-FFF2-40B4-BE49-F238E27FC236}">
                      <a16:creationId xmlns:a16="http://schemas.microsoft.com/office/drawing/2014/main" id="{B846B1C3-E4BF-4A6E-9875-38D04264D26F}"/>
                    </a:ext>
                  </a:extLst>
                </p:cNvPr>
                <p:cNvPicPr/>
                <p:nvPr/>
              </p:nvPicPr>
              <p:blipFill>
                <a:blip r:embed="rId4"/>
                <a:stretch>
                  <a:fillRect/>
                </a:stretch>
              </p:blipFill>
              <p:spPr>
                <a:xfrm>
                  <a:off x="4906830" y="3019267"/>
                  <a:ext cx="18000" cy="18000"/>
                </a:xfrm>
                <a:prstGeom prst="rect">
                  <a:avLst/>
                </a:prstGeom>
              </p:spPr>
            </p:pic>
          </mc:Fallback>
        </mc:AlternateContent>
      </p:grpSp>
    </p:spTree>
    <p:extLst>
      <p:ext uri="{BB962C8B-B14F-4D97-AF65-F5344CB8AC3E}">
        <p14:creationId xmlns:p14="http://schemas.microsoft.com/office/powerpoint/2010/main" val="27472718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37AD46-426B-4598-88D3-8269A3F9202F}"/>
              </a:ext>
            </a:extLst>
          </p:cNvPr>
          <p:cNvSpPr>
            <a:spLocks noGrp="1"/>
          </p:cNvSpPr>
          <p:nvPr>
            <p:ph type="title"/>
          </p:nvPr>
        </p:nvSpPr>
        <p:spPr/>
        <p:txBody>
          <a:bodyPr/>
          <a:lstStyle/>
          <a:p>
            <a:r>
              <a:rPr lang="en-US" dirty="0" err="1"/>
              <a:t>DeepQA</a:t>
            </a:r>
            <a:r>
              <a:rPr lang="en-US" dirty="0"/>
              <a:t> overall architecture</a:t>
            </a:r>
          </a:p>
        </p:txBody>
      </p:sp>
      <p:pic>
        <p:nvPicPr>
          <p:cNvPr id="4" name="Content Placeholder 3">
            <a:extLst>
              <a:ext uri="{FF2B5EF4-FFF2-40B4-BE49-F238E27FC236}">
                <a16:creationId xmlns:a16="http://schemas.microsoft.com/office/drawing/2014/main" id="{47499484-C61F-435C-96A8-2118D184947F}"/>
              </a:ext>
            </a:extLst>
          </p:cNvPr>
          <p:cNvPicPr>
            <a:picLocks noGrp="1" noChangeAspect="1"/>
          </p:cNvPicPr>
          <p:nvPr>
            <p:ph idx="1"/>
          </p:nvPr>
        </p:nvPicPr>
        <p:blipFill>
          <a:blip r:embed="rId2"/>
          <a:stretch>
            <a:fillRect/>
          </a:stretch>
        </p:blipFill>
        <p:spPr>
          <a:xfrm>
            <a:off x="1689075" y="1899516"/>
            <a:ext cx="8647595" cy="4351338"/>
          </a:xfrm>
          <a:prstGeom prst="rect">
            <a:avLst/>
          </a:prstGeom>
        </p:spPr>
      </p:pic>
    </p:spTree>
    <p:extLst>
      <p:ext uri="{BB962C8B-B14F-4D97-AF65-F5344CB8AC3E}">
        <p14:creationId xmlns:p14="http://schemas.microsoft.com/office/powerpoint/2010/main" val="254059547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11330</TotalTime>
  <Words>3573</Words>
  <Application>Microsoft Office PowerPoint</Application>
  <PresentationFormat>Widescreen</PresentationFormat>
  <Paragraphs>501</Paragraphs>
  <Slides>74</Slides>
  <Notes>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74</vt:i4>
      </vt:variant>
    </vt:vector>
  </HeadingPairs>
  <TitlesOfParts>
    <vt:vector size="81" baseType="lpstr">
      <vt:lpstr>Arial</vt:lpstr>
      <vt:lpstr>Calibri</vt:lpstr>
      <vt:lpstr>Calibri Light</vt:lpstr>
      <vt:lpstr>Lilita One</vt:lpstr>
      <vt:lpstr>Source Sans Pro</vt:lpstr>
      <vt:lpstr>Wingdings</vt:lpstr>
      <vt:lpstr>Office Theme</vt:lpstr>
      <vt:lpstr>Intro. to Natural Language Processing</vt:lpstr>
      <vt:lpstr>Agenda</vt:lpstr>
      <vt:lpstr>PowerPoint Presentation</vt:lpstr>
      <vt:lpstr>PowerPoint Presentation</vt:lpstr>
      <vt:lpstr>Modern Artificial Intelligence (AI) </vt:lpstr>
      <vt:lpstr>Introduction (cont.) </vt:lpstr>
      <vt:lpstr>Machine Versus Men</vt:lpstr>
      <vt:lpstr>Machine Versus Men (cont.)</vt:lpstr>
      <vt:lpstr>DeepQA overall architecture</vt:lpstr>
      <vt:lpstr>Text Analytics </vt:lpstr>
      <vt:lpstr>Text Analytics (cont.)</vt:lpstr>
      <vt:lpstr>Text Mining</vt:lpstr>
      <vt:lpstr>Text Mining (cont.)</vt:lpstr>
      <vt:lpstr>Text Mining applications</vt:lpstr>
      <vt:lpstr>Text Mining applications (cont.)</vt:lpstr>
      <vt:lpstr>Text mining terminologies</vt:lpstr>
      <vt:lpstr>Text mining terminologies (cont.)</vt:lpstr>
      <vt:lpstr>Intro Natural Language Processing (NLP)</vt:lpstr>
      <vt:lpstr>Intro NLP (cont.)</vt:lpstr>
      <vt:lpstr>NLP practical applications</vt:lpstr>
      <vt:lpstr>Intro Natural Language Processing (NLP)</vt:lpstr>
      <vt:lpstr>Challenge in NLP (non-practical)</vt:lpstr>
      <vt:lpstr>Workshop 1- Business understanding</vt:lpstr>
      <vt:lpstr>Example</vt:lpstr>
      <vt:lpstr>Regular expression/Regular grammar</vt:lpstr>
      <vt:lpstr>Data hidden in text</vt:lpstr>
      <vt:lpstr>Handling Text in Python</vt:lpstr>
      <vt:lpstr>Handling Text in Python (cont.)</vt:lpstr>
      <vt:lpstr>Handling Text in Python (cont.)</vt:lpstr>
      <vt:lpstr>Handling Text in Python (cont.)</vt:lpstr>
      <vt:lpstr>Handling Text in Python (cont.)</vt:lpstr>
      <vt:lpstr>String operations</vt:lpstr>
      <vt:lpstr>Words to characters</vt:lpstr>
      <vt:lpstr>Words to characters (cont.)</vt:lpstr>
      <vt:lpstr>Cleaning text</vt:lpstr>
      <vt:lpstr>Changing text</vt:lpstr>
      <vt:lpstr>Handling larger texts</vt:lpstr>
      <vt:lpstr>Handling larger texts (cont.)</vt:lpstr>
      <vt:lpstr>File operations</vt:lpstr>
      <vt:lpstr>Processing free-text</vt:lpstr>
      <vt:lpstr>Finding specific words</vt:lpstr>
      <vt:lpstr>Finding patterns with regular expressions</vt:lpstr>
      <vt:lpstr>Finding patterns with regular expressions</vt:lpstr>
      <vt:lpstr>Parsing the callout regular expression</vt:lpstr>
      <vt:lpstr>Metacharacters</vt:lpstr>
      <vt:lpstr>Metacharacters</vt:lpstr>
      <vt:lpstr>Sets</vt:lpstr>
      <vt:lpstr>Example 1 – search() function</vt:lpstr>
      <vt:lpstr>Example 2 – findall() function</vt:lpstr>
      <vt:lpstr>Example 2.1 findall() function</vt:lpstr>
      <vt:lpstr>Example 3 – sub() function</vt:lpstr>
      <vt:lpstr>Bag of Words (BOW)</vt:lpstr>
      <vt:lpstr>Text pre-processing pipeline with BOW</vt:lpstr>
      <vt:lpstr>BOW modeling in action</vt:lpstr>
      <vt:lpstr>Workshop 2 – Basic text preprocessing</vt:lpstr>
      <vt:lpstr>What we have learned so far</vt:lpstr>
      <vt:lpstr>NLP road map</vt:lpstr>
      <vt:lpstr>NLP road map (cont.)</vt:lpstr>
      <vt:lpstr>Case study 2021 / NLP application in Action</vt:lpstr>
      <vt:lpstr>Conversational Agents</vt:lpstr>
      <vt:lpstr>Conversational Agents (cont.)</vt:lpstr>
      <vt:lpstr>Chatbot Arch.</vt:lpstr>
      <vt:lpstr>PowerPoint Presentation</vt:lpstr>
      <vt:lpstr>Background</vt:lpstr>
      <vt:lpstr>Motivation </vt:lpstr>
      <vt:lpstr>PowerPoint Presentation</vt:lpstr>
      <vt:lpstr>PowerPoint Presentation</vt:lpstr>
      <vt:lpstr>PowerPoint Presentation</vt:lpstr>
      <vt:lpstr>PowerPoint Presentation</vt:lpstr>
      <vt:lpstr>PowerPoint Presentation</vt:lpstr>
      <vt:lpstr>User interface</vt:lpstr>
      <vt:lpstr>User interface</vt:lpstr>
      <vt:lpstr>User interface</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Everything Starts with Data</dc:title>
  <dc:creator>PREE THIENGBURANATHUM</dc:creator>
  <cp:lastModifiedBy>PREE THIENGBURANATHUM</cp:lastModifiedBy>
  <cp:revision>70</cp:revision>
  <dcterms:created xsi:type="dcterms:W3CDTF">2019-11-04T09:19:56Z</dcterms:created>
  <dcterms:modified xsi:type="dcterms:W3CDTF">2021-10-12T15:02:09Z</dcterms:modified>
</cp:coreProperties>
</file>